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42"/>
  </p:notesMasterIdLst>
  <p:handoutMasterIdLst>
    <p:handoutMasterId r:id="rId43"/>
  </p:handoutMasterIdLst>
  <p:sldIdLst>
    <p:sldId id="260" r:id="rId2"/>
    <p:sldId id="261" r:id="rId3"/>
    <p:sldId id="264" r:id="rId4"/>
    <p:sldId id="262" r:id="rId5"/>
    <p:sldId id="405" r:id="rId6"/>
    <p:sldId id="399" r:id="rId7"/>
    <p:sldId id="267" r:id="rId8"/>
    <p:sldId id="354" r:id="rId9"/>
    <p:sldId id="355" r:id="rId10"/>
    <p:sldId id="353" r:id="rId11"/>
    <p:sldId id="404" r:id="rId12"/>
    <p:sldId id="356" r:id="rId13"/>
    <p:sldId id="338" r:id="rId14"/>
    <p:sldId id="269" r:id="rId15"/>
    <p:sldId id="265" r:id="rId16"/>
    <p:sldId id="266" r:id="rId17"/>
    <p:sldId id="270" r:id="rId18"/>
    <p:sldId id="271" r:id="rId19"/>
    <p:sldId id="406" r:id="rId20"/>
    <p:sldId id="385" r:id="rId21"/>
    <p:sldId id="386" r:id="rId22"/>
    <p:sldId id="402" r:id="rId23"/>
    <p:sldId id="275" r:id="rId24"/>
    <p:sldId id="276" r:id="rId25"/>
    <p:sldId id="403" r:id="rId26"/>
    <p:sldId id="277" r:id="rId27"/>
    <p:sldId id="278" r:id="rId28"/>
    <p:sldId id="341" r:id="rId29"/>
    <p:sldId id="380" r:id="rId30"/>
    <p:sldId id="364" r:id="rId31"/>
    <p:sldId id="379" r:id="rId32"/>
    <p:sldId id="387" r:id="rId33"/>
    <p:sldId id="389" r:id="rId34"/>
    <p:sldId id="378" r:id="rId35"/>
    <p:sldId id="388" r:id="rId36"/>
    <p:sldId id="339" r:id="rId37"/>
    <p:sldId id="407" r:id="rId38"/>
    <p:sldId id="363" r:id="rId39"/>
    <p:sldId id="362" r:id="rId40"/>
    <p:sldId id="285" r:id="rId41"/>
  </p:sldIdLst>
  <p:sldSz cx="9144000" cy="6858000" type="screen4x3"/>
  <p:notesSz cx="6811963" cy="9942513"/>
  <p:defaultTextStyle>
    <a:defPPr>
      <a:defRPr lang="en-US"/>
    </a:defPPr>
    <a:lvl1pPr algn="l" rtl="0" fontAlgn="base">
      <a:spcBef>
        <a:spcPct val="0"/>
      </a:spcBef>
      <a:spcAft>
        <a:spcPct val="0"/>
      </a:spcAft>
      <a:defRPr kern="1200">
        <a:solidFill>
          <a:schemeClr val="tx1"/>
        </a:solidFill>
        <a:latin typeface="Lucida Sans Unicode" pitchFamily="34" charset="0"/>
        <a:ea typeface="+mn-ea"/>
        <a:cs typeface="Arial" charset="0"/>
      </a:defRPr>
    </a:lvl1pPr>
    <a:lvl2pPr marL="457200" algn="l" rtl="0" fontAlgn="base">
      <a:spcBef>
        <a:spcPct val="0"/>
      </a:spcBef>
      <a:spcAft>
        <a:spcPct val="0"/>
      </a:spcAft>
      <a:defRPr kern="1200">
        <a:solidFill>
          <a:schemeClr val="tx1"/>
        </a:solidFill>
        <a:latin typeface="Lucida Sans Unicode" pitchFamily="34" charset="0"/>
        <a:ea typeface="+mn-ea"/>
        <a:cs typeface="Arial" charset="0"/>
      </a:defRPr>
    </a:lvl2pPr>
    <a:lvl3pPr marL="914400" algn="l" rtl="0" fontAlgn="base">
      <a:spcBef>
        <a:spcPct val="0"/>
      </a:spcBef>
      <a:spcAft>
        <a:spcPct val="0"/>
      </a:spcAft>
      <a:defRPr kern="1200">
        <a:solidFill>
          <a:schemeClr val="tx1"/>
        </a:solidFill>
        <a:latin typeface="Lucida Sans Unicode" pitchFamily="34" charset="0"/>
        <a:ea typeface="+mn-ea"/>
        <a:cs typeface="Arial" charset="0"/>
      </a:defRPr>
    </a:lvl3pPr>
    <a:lvl4pPr marL="1371600" algn="l" rtl="0" fontAlgn="base">
      <a:spcBef>
        <a:spcPct val="0"/>
      </a:spcBef>
      <a:spcAft>
        <a:spcPct val="0"/>
      </a:spcAft>
      <a:defRPr kern="1200">
        <a:solidFill>
          <a:schemeClr val="tx1"/>
        </a:solidFill>
        <a:latin typeface="Lucida Sans Unicode" pitchFamily="34" charset="0"/>
        <a:ea typeface="+mn-ea"/>
        <a:cs typeface="Arial" charset="0"/>
      </a:defRPr>
    </a:lvl4pPr>
    <a:lvl5pPr marL="1828800" algn="l" rtl="0" fontAlgn="base">
      <a:spcBef>
        <a:spcPct val="0"/>
      </a:spcBef>
      <a:spcAft>
        <a:spcPct val="0"/>
      </a:spcAft>
      <a:defRPr kern="1200">
        <a:solidFill>
          <a:schemeClr val="tx1"/>
        </a:solidFill>
        <a:latin typeface="Lucida Sans Unicode" pitchFamily="34" charset="0"/>
        <a:ea typeface="+mn-ea"/>
        <a:cs typeface="Arial" charset="0"/>
      </a:defRPr>
    </a:lvl5pPr>
    <a:lvl6pPr marL="2286000" algn="l" defTabSz="914400" rtl="0" eaLnBrk="1" latinLnBrk="0" hangingPunct="1">
      <a:defRPr kern="1200">
        <a:solidFill>
          <a:schemeClr val="tx1"/>
        </a:solidFill>
        <a:latin typeface="Lucida Sans Unicode" pitchFamily="34" charset="0"/>
        <a:ea typeface="+mn-ea"/>
        <a:cs typeface="Arial" charset="0"/>
      </a:defRPr>
    </a:lvl6pPr>
    <a:lvl7pPr marL="2743200" algn="l" defTabSz="914400" rtl="0" eaLnBrk="1" latinLnBrk="0" hangingPunct="1">
      <a:defRPr kern="1200">
        <a:solidFill>
          <a:schemeClr val="tx1"/>
        </a:solidFill>
        <a:latin typeface="Lucida Sans Unicode" pitchFamily="34" charset="0"/>
        <a:ea typeface="+mn-ea"/>
        <a:cs typeface="Arial" charset="0"/>
      </a:defRPr>
    </a:lvl7pPr>
    <a:lvl8pPr marL="3200400" algn="l" defTabSz="914400" rtl="0" eaLnBrk="1" latinLnBrk="0" hangingPunct="1">
      <a:defRPr kern="1200">
        <a:solidFill>
          <a:schemeClr val="tx1"/>
        </a:solidFill>
        <a:latin typeface="Lucida Sans Unicode" pitchFamily="34" charset="0"/>
        <a:ea typeface="+mn-ea"/>
        <a:cs typeface="Arial" charset="0"/>
      </a:defRPr>
    </a:lvl8pPr>
    <a:lvl9pPr marL="3657600" algn="l" defTabSz="914400" rtl="0" eaLnBrk="1" latinLnBrk="0" hangingPunct="1">
      <a:defRPr kern="1200">
        <a:solidFill>
          <a:schemeClr val="tx1"/>
        </a:solidFill>
        <a:latin typeface="Lucida Sans Unicode" pitchFamily="34" charset="0"/>
        <a:ea typeface="+mn-ea"/>
        <a:cs typeface="Arial" charset="0"/>
      </a:defRPr>
    </a:lvl9pPr>
  </p:defaultTextStyle>
  <p:extLst>
    <p:ext uri="{521415D9-36F7-43E2-AB2F-B90AF26B5E84}">
      <p14:sectionLst xmlns:p14="http://schemas.microsoft.com/office/powerpoint/2010/main">
        <p14:section name="Standaardsectie" id="{73D791D3-15BF-462E-8F8F-B0A416DC29FE}">
          <p14:sldIdLst>
            <p14:sldId id="260"/>
            <p14:sldId id="261"/>
            <p14:sldId id="264"/>
            <p14:sldId id="262"/>
            <p14:sldId id="405"/>
            <p14:sldId id="399"/>
            <p14:sldId id="267"/>
            <p14:sldId id="354"/>
            <p14:sldId id="355"/>
            <p14:sldId id="353"/>
            <p14:sldId id="404"/>
            <p14:sldId id="356"/>
            <p14:sldId id="338"/>
            <p14:sldId id="269"/>
            <p14:sldId id="265"/>
            <p14:sldId id="266"/>
            <p14:sldId id="270"/>
            <p14:sldId id="271"/>
            <p14:sldId id="406"/>
            <p14:sldId id="385"/>
            <p14:sldId id="386"/>
            <p14:sldId id="402"/>
            <p14:sldId id="275"/>
            <p14:sldId id="276"/>
            <p14:sldId id="403"/>
            <p14:sldId id="277"/>
            <p14:sldId id="278"/>
            <p14:sldId id="341"/>
            <p14:sldId id="380"/>
            <p14:sldId id="364"/>
            <p14:sldId id="379"/>
            <p14:sldId id="387"/>
            <p14:sldId id="389"/>
            <p14:sldId id="378"/>
            <p14:sldId id="388"/>
            <p14:sldId id="339"/>
            <p14:sldId id="407"/>
            <p14:sldId id="363"/>
            <p14:sldId id="362"/>
            <p14:sldId id="28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FF"/>
    <a:srgbClr val="02237A"/>
    <a:srgbClr val="0097CC"/>
    <a:srgbClr val="670F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962" autoAdjust="0"/>
    <p:restoredTop sz="89593" autoAdjust="0"/>
  </p:normalViewPr>
  <p:slideViewPr>
    <p:cSldViewPr snapToObjects="1">
      <p:cViewPr>
        <p:scale>
          <a:sx n="102" d="100"/>
          <a:sy n="102" d="100"/>
        </p:scale>
        <p:origin x="207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836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58536" y="0"/>
            <a:ext cx="2951851" cy="498852"/>
          </a:xfrm>
          <a:prstGeom prst="rect">
            <a:avLst/>
          </a:prstGeom>
        </p:spPr>
        <p:txBody>
          <a:bodyPr vert="horz" lIns="91440" tIns="45720" rIns="91440" bIns="45720" rtlCol="0"/>
          <a:lstStyle>
            <a:lvl1pPr algn="r">
              <a:defRPr sz="1200"/>
            </a:lvl1pPr>
          </a:lstStyle>
          <a:p>
            <a:fld id="{E7E2B229-AA6C-4D89-95CC-24C6A0D028AE}" type="datetimeFigureOut">
              <a:rPr lang="nl-NL" smtClean="0"/>
              <a:t>17-01-18</a:t>
            </a:fld>
            <a:endParaRPr lang="nl-NL"/>
          </a:p>
        </p:txBody>
      </p:sp>
      <p:sp>
        <p:nvSpPr>
          <p:cNvPr id="4" name="Footer Placeholder 3"/>
          <p:cNvSpPr>
            <a:spLocks noGrp="1"/>
          </p:cNvSpPr>
          <p:nvPr>
            <p:ph type="ftr" sz="quarter" idx="2"/>
          </p:nvPr>
        </p:nvSpPr>
        <p:spPr>
          <a:xfrm>
            <a:off x="0" y="9443662"/>
            <a:ext cx="2951851" cy="498851"/>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58536" y="9443662"/>
            <a:ext cx="2951851" cy="498851"/>
          </a:xfrm>
          <a:prstGeom prst="rect">
            <a:avLst/>
          </a:prstGeom>
        </p:spPr>
        <p:txBody>
          <a:bodyPr vert="horz" lIns="91440" tIns="45720" rIns="91440" bIns="45720" rtlCol="0" anchor="b"/>
          <a:lstStyle>
            <a:lvl1pPr algn="r">
              <a:defRPr sz="1200"/>
            </a:lvl1pPr>
          </a:lstStyle>
          <a:p>
            <a:fld id="{A449E7A9-2355-4270-9398-375D7FA240F0}" type="slidenum">
              <a:rPr lang="nl-NL" smtClean="0"/>
              <a:t>‹nr.›</a:t>
            </a:fld>
            <a:endParaRPr lang="nl-NL"/>
          </a:p>
        </p:txBody>
      </p:sp>
    </p:spTree>
    <p:extLst>
      <p:ext uri="{BB962C8B-B14F-4D97-AF65-F5344CB8AC3E}">
        <p14:creationId xmlns:p14="http://schemas.microsoft.com/office/powerpoint/2010/main" val="3904956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CA7EE441-A5B5-4F29-966A-0AA901FB5981}" type="datetimeFigureOut">
              <a:rPr lang="nl-NL" smtClean="0"/>
              <a:t>17-01-18</a:t>
            </a:fld>
            <a:endParaRPr lang="nl-NL"/>
          </a:p>
        </p:txBody>
      </p:sp>
      <p:sp>
        <p:nvSpPr>
          <p:cNvPr id="4" name="Slide Image Placeholder 3"/>
          <p:cNvSpPr>
            <a:spLocks noGrp="1" noRot="1" noChangeAspect="1"/>
          </p:cNvSpPr>
          <p:nvPr>
            <p:ph type="sldImg" idx="2"/>
          </p:nvPr>
        </p:nvSpPr>
        <p:spPr>
          <a:xfrm>
            <a:off x="1169988" y="1243013"/>
            <a:ext cx="447198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DFDF09D0-F80B-466D-BCD6-1091632767EB}" type="slidenum">
              <a:rPr lang="nl-NL" smtClean="0"/>
              <a:t>‹nr.›</a:t>
            </a:fld>
            <a:endParaRPr lang="nl-NL"/>
          </a:p>
        </p:txBody>
      </p:sp>
    </p:spTree>
    <p:extLst>
      <p:ext uri="{BB962C8B-B14F-4D97-AF65-F5344CB8AC3E}">
        <p14:creationId xmlns:p14="http://schemas.microsoft.com/office/powerpoint/2010/main" val="2487151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onsultancy.nl/adviesbureaus/enigma-consulting" TargetMode="External"/><Relationship Id="rId4" Type="http://schemas.openxmlformats.org/officeDocument/2006/relationships/hyperlink" Target="http://www.consultancy.nl/nieuws/14869/lumen-group-gestart-bureau-voor-privacy-data-protection-consultancy"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s://www.youtube.com/watch?v=tot6EuP96zc"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AVG &gt; Privacy principes</a:t>
            </a:r>
            <a:r>
              <a:rPr lang="nl-NL" baseline="0" dirty="0" smtClean="0"/>
              <a:t> &gt; doelbinding en legitieme/rechtvaardige verwerking (beveiliging en bewaartermijnen, privacy </a:t>
            </a:r>
            <a:r>
              <a:rPr lang="nl-NL" baseline="0" dirty="0" err="1" smtClean="0"/>
              <a:t>by</a:t>
            </a:r>
            <a:r>
              <a:rPr lang="nl-NL" baseline="0" dirty="0" smtClean="0"/>
              <a:t> design en privacy </a:t>
            </a:r>
            <a:r>
              <a:rPr lang="nl-NL" baseline="0" dirty="0" err="1" smtClean="0"/>
              <a:t>by</a:t>
            </a:r>
            <a:r>
              <a:rPr lang="nl-NL" baseline="0" dirty="0" smtClean="0"/>
              <a:t> default, DPIA/PIA.</a:t>
            </a:r>
          </a:p>
          <a:p>
            <a:endParaRPr lang="nl-NL" dirty="0" smtClean="0"/>
          </a:p>
          <a:p>
            <a:r>
              <a:rPr lang="nl-NL" dirty="0" smtClean="0"/>
              <a:t>Noodzakelijkheidsprincipe: proportionaliteit</a:t>
            </a:r>
            <a:r>
              <a:rPr lang="nl-NL" baseline="0" dirty="0" smtClean="0"/>
              <a:t> en subsidiariteit</a:t>
            </a:r>
          </a:p>
          <a:p>
            <a:r>
              <a:rPr lang="nl-NL" baseline="0" dirty="0" err="1" smtClean="0"/>
              <a:t>Accountable</a:t>
            </a:r>
            <a:r>
              <a:rPr lang="nl-NL" baseline="0" dirty="0" smtClean="0"/>
              <a:t> &gt; </a:t>
            </a:r>
            <a:r>
              <a:rPr lang="nl-NL" baseline="0" dirty="0" err="1" smtClean="0"/>
              <a:t>compliancy</a:t>
            </a:r>
            <a:r>
              <a:rPr lang="nl-NL" baseline="0" dirty="0" smtClean="0"/>
              <a:t>/compliant zijn aantonen.</a:t>
            </a:r>
            <a:endParaRPr lang="nl-NL" dirty="0"/>
          </a:p>
        </p:txBody>
      </p:sp>
      <p:sp>
        <p:nvSpPr>
          <p:cNvPr id="4" name="Slide Number Placeholder 3"/>
          <p:cNvSpPr>
            <a:spLocks noGrp="1"/>
          </p:cNvSpPr>
          <p:nvPr>
            <p:ph type="sldNum" sz="quarter" idx="10"/>
          </p:nvPr>
        </p:nvSpPr>
        <p:spPr/>
        <p:txBody>
          <a:bodyPr/>
          <a:lstStyle/>
          <a:p>
            <a:fld id="{DFDF09D0-F80B-466D-BCD6-1091632767EB}" type="slidenum">
              <a:rPr lang="nl-NL" smtClean="0"/>
              <a:t>1</a:t>
            </a:fld>
            <a:endParaRPr lang="nl-NL"/>
          </a:p>
        </p:txBody>
      </p:sp>
    </p:spTree>
    <p:extLst>
      <p:ext uri="{BB962C8B-B14F-4D97-AF65-F5344CB8AC3E}">
        <p14:creationId xmlns:p14="http://schemas.microsoft.com/office/powerpoint/2010/main" val="2983797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VERWERKEN met</a:t>
            </a:r>
            <a:r>
              <a:rPr lang="nl-NL" b="1" baseline="0" dirty="0" smtClean="0"/>
              <a:t> een welbepaald DOEL (doelbinding) &gt; Grondslag &gt; opnemen in DMP en melden bij </a:t>
            </a:r>
            <a:r>
              <a:rPr lang="nl-NL" b="1" baseline="0" dirty="0" err="1" smtClean="0"/>
              <a:t>PIMmer</a:t>
            </a:r>
            <a:r>
              <a:rPr lang="nl-NL" b="1" baseline="0" dirty="0" smtClean="0"/>
              <a:t>/</a:t>
            </a:r>
            <a:r>
              <a:rPr lang="nl-NL" b="1" baseline="0" dirty="0" err="1" smtClean="0"/>
              <a:t>BIMmer</a:t>
            </a:r>
            <a:r>
              <a:rPr lang="nl-NL" b="1" baseline="0" dirty="0" smtClean="0"/>
              <a:t> AC./D. </a:t>
            </a:r>
          </a:p>
          <a:p>
            <a:endParaRPr lang="nl-NL" b="1" baseline="0" dirty="0" smtClean="0"/>
          </a:p>
          <a:p>
            <a:r>
              <a:rPr lang="nl-NL" b="1" dirty="0" smtClean="0"/>
              <a:t>ACCOUNTABLE (AANTONEN COMPLIANCY)</a:t>
            </a:r>
          </a:p>
          <a:p>
            <a:endParaRPr lang="nl-NL" b="1" dirty="0" smtClean="0"/>
          </a:p>
          <a:p>
            <a:r>
              <a:rPr lang="nl-NL" b="1" dirty="0" smtClean="0"/>
              <a:t>Hoog risico &gt; DPIA (</a:t>
            </a:r>
            <a:r>
              <a:rPr lang="nl-NL" b="1" dirty="0" err="1" smtClean="0"/>
              <a:t>gegevensbeschermingseffectbeoordeling</a:t>
            </a:r>
            <a:r>
              <a:rPr lang="nl-NL" b="1" dirty="0" smtClean="0"/>
              <a:t>) uitvoeren voorafgaand aan verwerking.</a:t>
            </a:r>
          </a:p>
          <a:p>
            <a:endParaRPr lang="nl-NL" b="1" dirty="0" smtClean="0"/>
          </a:p>
          <a:p>
            <a:r>
              <a:rPr lang="nl-NL" b="1" dirty="0" smtClean="0"/>
              <a:t>Toepassen Privacy </a:t>
            </a:r>
            <a:r>
              <a:rPr lang="nl-NL" b="1" dirty="0" err="1" smtClean="0"/>
              <a:t>by</a:t>
            </a:r>
            <a:r>
              <a:rPr lang="nl-NL" b="1" dirty="0" smtClean="0"/>
              <a:t> Design en Privacy Default</a:t>
            </a:r>
            <a:endParaRPr lang="nl-NL" b="1" dirty="0"/>
          </a:p>
        </p:txBody>
      </p:sp>
      <p:sp>
        <p:nvSpPr>
          <p:cNvPr id="4" name="Tijdelijke aanduiding voor dianummer 3"/>
          <p:cNvSpPr>
            <a:spLocks noGrp="1"/>
          </p:cNvSpPr>
          <p:nvPr>
            <p:ph type="sldNum" sz="quarter" idx="10"/>
          </p:nvPr>
        </p:nvSpPr>
        <p:spPr/>
        <p:txBody>
          <a:bodyPr/>
          <a:lstStyle/>
          <a:p>
            <a:fld id="{DFDF09D0-F80B-466D-BCD6-1091632767EB}" type="slidenum">
              <a:rPr lang="nl-NL" smtClean="0"/>
              <a:t>10</a:t>
            </a:fld>
            <a:endParaRPr lang="nl-NL"/>
          </a:p>
        </p:txBody>
      </p:sp>
    </p:spTree>
    <p:extLst>
      <p:ext uri="{BB962C8B-B14F-4D97-AF65-F5344CB8AC3E}">
        <p14:creationId xmlns:p14="http://schemas.microsoft.com/office/powerpoint/2010/main" val="1486669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FDF09D0-F80B-466D-BCD6-1091632767EB}" type="slidenum">
              <a:rPr lang="nl-NL" smtClean="0"/>
              <a:t>11</a:t>
            </a:fld>
            <a:endParaRPr lang="nl-NL"/>
          </a:p>
        </p:txBody>
      </p:sp>
    </p:spTree>
    <p:extLst>
      <p:ext uri="{BB962C8B-B14F-4D97-AF65-F5344CB8AC3E}">
        <p14:creationId xmlns:p14="http://schemas.microsoft.com/office/powerpoint/2010/main" val="1167370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smtClean="0">
                <a:solidFill>
                  <a:srgbClr val="3C3C3C"/>
                </a:solidFill>
                <a:effectLst/>
              </a:rPr>
              <a:t>Met 7 maanden te gaan voor GDPR compliance is het tijd voor actie</a:t>
            </a:r>
          </a:p>
          <a:p>
            <a:r>
              <a:rPr lang="nl-NL" dirty="0" smtClean="0">
                <a:solidFill>
                  <a:srgbClr val="3C3C3C"/>
                </a:solidFill>
                <a:effectLst/>
              </a:rPr>
              <a:t>18 oktober 2017</a:t>
            </a:r>
          </a:p>
          <a:p>
            <a:endParaRPr lang="nl-NL" i="1" dirty="0" smtClean="0">
              <a:solidFill>
                <a:srgbClr val="3C3C3C"/>
              </a:solidFill>
              <a:effectLst/>
            </a:endParaRPr>
          </a:p>
          <a:p>
            <a:r>
              <a:rPr lang="nl-NL" i="1" dirty="0" smtClean="0">
                <a:solidFill>
                  <a:srgbClr val="3C3C3C"/>
                </a:solidFill>
                <a:effectLst/>
              </a:rPr>
              <a:t>Op vrijdag 25 mei 2018 treedt de nieuwe Europese General Data </a:t>
            </a:r>
            <a:r>
              <a:rPr lang="nl-NL" i="1" dirty="0" err="1" smtClean="0">
                <a:solidFill>
                  <a:srgbClr val="3C3C3C"/>
                </a:solidFill>
                <a:effectLst/>
              </a:rPr>
              <a:t>Protection</a:t>
            </a:r>
            <a:r>
              <a:rPr lang="nl-NL" i="1" dirty="0" smtClean="0">
                <a:solidFill>
                  <a:srgbClr val="3C3C3C"/>
                </a:solidFill>
                <a:effectLst/>
              </a:rPr>
              <a:t> </a:t>
            </a:r>
            <a:r>
              <a:rPr lang="nl-NL" i="1" dirty="0" err="1" smtClean="0">
                <a:solidFill>
                  <a:srgbClr val="3C3C3C"/>
                </a:solidFill>
                <a:effectLst/>
              </a:rPr>
              <a:t>Resolution</a:t>
            </a:r>
            <a:r>
              <a:rPr lang="nl-NL" i="1" dirty="0" smtClean="0">
                <a:solidFill>
                  <a:srgbClr val="3C3C3C"/>
                </a:solidFill>
                <a:effectLst/>
              </a:rPr>
              <a:t> (GDPR) in werking. Ondanks het feit dat de Europese privacywet al op 14 april 2016 werd aangenomen, lijken veel organisaties nog niet klaar voor de nieuwe wetgeving. Met nog zo’n zeven maanden te gaan, is het nu echter de hoogste tijd voor actie, stellen Pieter van </a:t>
            </a:r>
            <a:r>
              <a:rPr lang="nl-NL" i="1" dirty="0" err="1" smtClean="0">
                <a:solidFill>
                  <a:srgbClr val="3C3C3C"/>
                </a:solidFill>
                <a:effectLst/>
              </a:rPr>
              <a:t>Stempvoort</a:t>
            </a:r>
            <a:r>
              <a:rPr lang="nl-NL" i="1" dirty="0" smtClean="0">
                <a:solidFill>
                  <a:srgbClr val="3C3C3C"/>
                </a:solidFill>
                <a:effectLst/>
              </a:rPr>
              <a:t> en Jeroen Elferink van </a:t>
            </a:r>
            <a:r>
              <a:rPr lang="nl-NL" i="1" dirty="0" smtClean="0">
                <a:solidFill>
                  <a:srgbClr val="3C3C3C"/>
                </a:solidFill>
                <a:effectLst/>
                <a:hlinkClick r:id="rId3" tooltip="Enigma Consulting"/>
              </a:rPr>
              <a:t>Enigma Consulting</a:t>
            </a:r>
            <a:r>
              <a:rPr lang="nl-NL" i="1" dirty="0" smtClean="0">
                <a:solidFill>
                  <a:srgbClr val="3C3C3C"/>
                </a:solidFill>
                <a:effectLst/>
              </a:rPr>
              <a:t>.</a:t>
            </a:r>
            <a:r>
              <a:rPr lang="nl-NL" dirty="0" smtClean="0">
                <a:solidFill>
                  <a:srgbClr val="3C3C3C"/>
                </a:solidFill>
                <a:effectLst/>
              </a:rPr>
              <a:t> </a:t>
            </a:r>
          </a:p>
          <a:p>
            <a:r>
              <a:rPr lang="nl-NL" dirty="0" smtClean="0">
                <a:solidFill>
                  <a:srgbClr val="3C3C3C"/>
                </a:solidFill>
                <a:effectLst/>
              </a:rPr>
              <a:t>De GDPR beschermt natuurlijke personen binnen de Europese Unie bij de verwerking van hun persoonsgegevens. Vandaag de dag vindt die voor een aanzienlijk deel over grenzen heen plaats. Ook maken technologische ontwikkelingen het verzamelen en delen van persoonsgegevens steeds makkelijker. Daarmee is het voor personen en organisaties minder transparant wat er met deze gegevens gebeurt. De nieuwe wet speelt op deze situatie in en vervangt de nationale regelgeving in de EU-lidstaten op dit gebied. Zo vervangt de GDPR in Nederland de Wet bescherming persoonsgegevens (</a:t>
            </a:r>
            <a:r>
              <a:rPr lang="nl-NL" dirty="0" err="1" smtClean="0">
                <a:solidFill>
                  <a:srgbClr val="3C3C3C"/>
                </a:solidFill>
                <a:effectLst/>
              </a:rPr>
              <a:t>Wbp</a:t>
            </a:r>
            <a:r>
              <a:rPr lang="nl-NL" dirty="0" smtClean="0">
                <a:solidFill>
                  <a:srgbClr val="3C3C3C"/>
                </a:solidFill>
                <a:effectLst/>
              </a:rPr>
              <a:t>), onder de naam Algemene Verordening Gegevensbescherming (AVG). </a:t>
            </a:r>
          </a:p>
          <a:p>
            <a:r>
              <a:rPr lang="nl-NL" dirty="0" smtClean="0">
                <a:solidFill>
                  <a:srgbClr val="3C3C3C"/>
                </a:solidFill>
                <a:effectLst/>
              </a:rPr>
              <a:t>De GDPR beoogt een ‘level </a:t>
            </a:r>
            <a:r>
              <a:rPr lang="nl-NL" dirty="0" err="1" smtClean="0">
                <a:solidFill>
                  <a:srgbClr val="3C3C3C"/>
                </a:solidFill>
                <a:effectLst/>
              </a:rPr>
              <a:t>playing</a:t>
            </a:r>
            <a:r>
              <a:rPr lang="nl-NL" dirty="0" smtClean="0">
                <a:solidFill>
                  <a:srgbClr val="3C3C3C"/>
                </a:solidFill>
                <a:effectLst/>
              </a:rPr>
              <a:t> field’ te creëren op het gebied van bescherming van persoonsgegevens. Naast de rechten van natuurlijke personen als eigenaar van persoonsgegevens regelt de GDPR onder meer de verplichtingen van de verwerkingsverantwoordelijken en verwerkers van persoonsgegevens en het toezicht en de handhaving op landelijk en Europees niveau.</a:t>
            </a:r>
          </a:p>
          <a:p>
            <a:endParaRPr lang="nl-NL" b="1" dirty="0" smtClean="0">
              <a:solidFill>
                <a:srgbClr val="3C3C3C"/>
              </a:solidFill>
              <a:effectLst/>
            </a:endParaRPr>
          </a:p>
          <a:p>
            <a:r>
              <a:rPr lang="nl-NL" b="1" dirty="0" smtClean="0">
                <a:solidFill>
                  <a:srgbClr val="3C3C3C"/>
                </a:solidFill>
                <a:effectLst/>
              </a:rPr>
              <a:t>Wat wijzigt er?</a:t>
            </a:r>
          </a:p>
          <a:p>
            <a:r>
              <a:rPr lang="nl-NL" dirty="0" smtClean="0">
                <a:solidFill>
                  <a:srgbClr val="3C3C3C"/>
                </a:solidFill>
                <a:effectLst/>
              </a:rPr>
              <a:t>De regels uit de Europese Privacy Richtlijn, de voorloper van de GDPR waarop onder meer de </a:t>
            </a:r>
            <a:r>
              <a:rPr lang="nl-NL" dirty="0" err="1" smtClean="0">
                <a:solidFill>
                  <a:srgbClr val="3C3C3C"/>
                </a:solidFill>
                <a:effectLst/>
              </a:rPr>
              <a:t>Wbp</a:t>
            </a:r>
            <a:r>
              <a:rPr lang="nl-NL" dirty="0" smtClean="0">
                <a:solidFill>
                  <a:srgbClr val="3C3C3C"/>
                </a:solidFill>
                <a:effectLst/>
              </a:rPr>
              <a:t> is gebaseerd, zijn grotendeels opgenomen in de GDPR. Sommige regels zijn echter flink aangescherpt en er zijn verschillende regels bijgekomen. Zo is er bijvoorbeeld onderscheid gemaakt tussen regels voor de verantwoordelijke voor de verwerking van persoonsgegevens en de eigenlijke verwerker. Daarnaast is de territoriale werkingssfeer van de wet ruimer gesteld dan in de nationale privacywetgeving. We lichten een aantal van deze elementen nader toe. </a:t>
            </a:r>
          </a:p>
          <a:p>
            <a:endParaRPr lang="nl-NL" b="1" dirty="0" smtClean="0">
              <a:solidFill>
                <a:srgbClr val="3C3C3C"/>
              </a:solidFill>
              <a:effectLst/>
            </a:endParaRPr>
          </a:p>
          <a:p>
            <a:r>
              <a:rPr lang="nl-NL" b="1" dirty="0" smtClean="0">
                <a:solidFill>
                  <a:srgbClr val="3C3C3C"/>
                </a:solidFill>
                <a:effectLst/>
              </a:rPr>
              <a:t>Werkingssfeer</a:t>
            </a:r>
          </a:p>
          <a:p>
            <a:r>
              <a:rPr lang="nl-NL" dirty="0" smtClean="0">
                <a:solidFill>
                  <a:srgbClr val="3C3C3C"/>
                </a:solidFill>
                <a:effectLst/>
              </a:rPr>
              <a:t>Nieuw is dat ook in de EU gevestigde derde partijen die persoonsgegevens namens verwerkingsverantwoordelijken verwerken aan de wet gebonden zijn. Het maakt daarbij niet uit of de verwerking binnen of buiten de EU plaatsvindt. Daarnaast vallen in sommige gevallen zelfs niet in de EU gevestigde partijen onder de wet, met name organisaties die persoonsgegevens verwerken in verband met producten of diensten die ze in de EU aanbieden of organisaties die het gedrag van personen binnen de EU monitoren. </a:t>
            </a:r>
          </a:p>
          <a:p>
            <a:endParaRPr lang="nl-NL" b="1" dirty="0" smtClean="0">
              <a:solidFill>
                <a:srgbClr val="3C3C3C"/>
              </a:solidFill>
              <a:effectLst/>
            </a:endParaRPr>
          </a:p>
          <a:p>
            <a:r>
              <a:rPr lang="nl-NL" b="1" dirty="0" smtClean="0">
                <a:solidFill>
                  <a:srgbClr val="3C3C3C"/>
                </a:solidFill>
                <a:effectLst/>
              </a:rPr>
              <a:t>Aangescherpte rechten van betrokkenen</a:t>
            </a:r>
          </a:p>
          <a:p>
            <a:r>
              <a:rPr lang="nl-NL" dirty="0" smtClean="0">
                <a:solidFill>
                  <a:srgbClr val="3C3C3C"/>
                </a:solidFill>
                <a:effectLst/>
              </a:rPr>
              <a:t>Veel van de rechten die natuurlijke personen nu al hebben op het gebied van bescherming van hun persoonsgegevens komen in een meer gedetailleerde vorm terug in de GDPR. Denk bijvoorbeeld aan het recht van inzage, het recht op correctie van persoonsgegevens en het recht van verzet. </a:t>
            </a:r>
          </a:p>
          <a:p>
            <a:r>
              <a:rPr lang="nl-NL" dirty="0" smtClean="0">
                <a:solidFill>
                  <a:srgbClr val="3C3C3C"/>
                </a:solidFill>
                <a:effectLst/>
              </a:rPr>
              <a:t>De wet legt ook een aantal nieuwe rechten vast, zoals het recht “om vergeten te worden” en het recht op “data </a:t>
            </a:r>
            <a:r>
              <a:rPr lang="nl-NL" dirty="0" err="1" smtClean="0">
                <a:solidFill>
                  <a:srgbClr val="3C3C3C"/>
                </a:solidFill>
                <a:effectLst/>
              </a:rPr>
              <a:t>portabiliteit</a:t>
            </a:r>
            <a:r>
              <a:rPr lang="nl-NL" dirty="0" smtClean="0">
                <a:solidFill>
                  <a:srgbClr val="3C3C3C"/>
                </a:solidFill>
                <a:effectLst/>
              </a:rPr>
              <a:t>”. Vooral deze nieuwe rechten kunnen een behoorlijke impact hebben op organisaties die veel persoonsgegevens uitwisselen met andere partijen, of in een sector opereren waar </a:t>
            </a:r>
            <a:r>
              <a:rPr lang="nl-NL" dirty="0" err="1" smtClean="0">
                <a:solidFill>
                  <a:srgbClr val="3C3C3C"/>
                </a:solidFill>
                <a:effectLst/>
              </a:rPr>
              <a:t>portabiliteit</a:t>
            </a:r>
            <a:r>
              <a:rPr lang="nl-NL" dirty="0" smtClean="0">
                <a:solidFill>
                  <a:srgbClr val="3C3C3C"/>
                </a:solidFill>
                <a:effectLst/>
              </a:rPr>
              <a:t> een standaard praktijk is. </a:t>
            </a:r>
          </a:p>
          <a:p>
            <a:endParaRPr lang="nl-NL" b="1" dirty="0" smtClean="0">
              <a:solidFill>
                <a:srgbClr val="3C3C3C"/>
              </a:solidFill>
              <a:effectLst/>
            </a:endParaRPr>
          </a:p>
          <a:p>
            <a:r>
              <a:rPr lang="nl-NL" b="1" dirty="0" smtClean="0">
                <a:solidFill>
                  <a:srgbClr val="3C3C3C"/>
                </a:solidFill>
                <a:effectLst/>
              </a:rPr>
              <a:t>Verplichtingen voor verwerkingsverantwoordelijken en verwerkers</a:t>
            </a:r>
          </a:p>
          <a:p>
            <a:r>
              <a:rPr lang="nl-NL" dirty="0" smtClean="0">
                <a:solidFill>
                  <a:srgbClr val="3C3C3C"/>
                </a:solidFill>
                <a:effectLst/>
              </a:rPr>
              <a:t>In tegenstelling tot de </a:t>
            </a:r>
            <a:r>
              <a:rPr lang="nl-NL" dirty="0" err="1" smtClean="0">
                <a:solidFill>
                  <a:srgbClr val="3C3C3C"/>
                </a:solidFill>
                <a:effectLst/>
              </a:rPr>
              <a:t>Wbp</a:t>
            </a:r>
            <a:r>
              <a:rPr lang="nl-NL" dirty="0" smtClean="0">
                <a:solidFill>
                  <a:srgbClr val="3C3C3C"/>
                </a:solidFill>
                <a:effectLst/>
              </a:rPr>
              <a:t> definieert de GDPR aparte verplichtingen voor verwerkingsverantwoordelijken en verwerkers, of deze nu wel of niet deel uitmaken van dezelfde organisatie. Tussen deze partijen moet er een bewerkingsovereenkomst zijn waarin de verplichtingen van de verwerker conform de eisen uit de GDPR zijn beschreven. Beide partijen moeten een register bijhouden van hun verwerkingsactiviteiten van persoonsgegevens. Maar uiteindelijk is de verwerkingsverantwoordelijke verantwoordelijk voor de keuze van een verwerker die aan alle gestelde eisen voldoet en moet deze kunnen aantonen dat aan de regels is voldaan.</a:t>
            </a:r>
          </a:p>
          <a:p>
            <a:r>
              <a:rPr lang="nl-NL" dirty="0" smtClean="0">
                <a:solidFill>
                  <a:srgbClr val="3C3C3C"/>
                </a:solidFill>
                <a:effectLst/>
              </a:rPr>
              <a:t>Organisaties moeten uiteraard de in de GDPR vastgelegde rechten van betrokkenen ondersteunen, zodat die hun rechten kunnen uitoefenen. De wet geeft hiervoor verschillende aanwijzingen, onder meer in situaties waarin persoonsgegevens in digitale vorm beschikbaar zijn.</a:t>
            </a:r>
          </a:p>
          <a:p>
            <a:r>
              <a:rPr lang="nl-NL" dirty="0" smtClean="0">
                <a:solidFill>
                  <a:srgbClr val="3C3C3C"/>
                </a:solidFill>
                <a:effectLst/>
              </a:rPr>
              <a:t>Processen en systemen moeten daarbij ontworpen zijn vanuit principes van ‘privacy </a:t>
            </a:r>
            <a:r>
              <a:rPr lang="nl-NL" dirty="0" err="1" smtClean="0">
                <a:solidFill>
                  <a:srgbClr val="3C3C3C"/>
                </a:solidFill>
                <a:effectLst/>
              </a:rPr>
              <a:t>by</a:t>
            </a:r>
            <a:r>
              <a:rPr lang="nl-NL" dirty="0" smtClean="0">
                <a:solidFill>
                  <a:srgbClr val="3C3C3C"/>
                </a:solidFill>
                <a:effectLst/>
              </a:rPr>
              <a:t> design’ en ‘privacy </a:t>
            </a:r>
            <a:r>
              <a:rPr lang="nl-NL" dirty="0" err="1" smtClean="0">
                <a:solidFill>
                  <a:srgbClr val="3C3C3C"/>
                </a:solidFill>
                <a:effectLst/>
              </a:rPr>
              <a:t>by</a:t>
            </a:r>
            <a:r>
              <a:rPr lang="nl-NL" dirty="0" smtClean="0">
                <a:solidFill>
                  <a:srgbClr val="3C3C3C"/>
                </a:solidFill>
                <a:effectLst/>
              </a:rPr>
              <a:t> default’ (zie kader). En alle betrokken partijen moeten passende maatregelen treffen om een beveiligingsniveau van persoonsgegevens te waarborgen dat is afgestemd op de mogelijke inbreukrisico’s. Eventuele datalekken moeten als vanouds aan de toezichthoudende autoriteit en onder voorwaarden aan de betrokkenen worden gemeld.</a:t>
            </a:r>
          </a:p>
          <a:p>
            <a:r>
              <a:rPr lang="nl-NL" dirty="0" smtClean="0">
                <a:solidFill>
                  <a:srgbClr val="3C3C3C"/>
                </a:solidFill>
                <a:effectLst/>
              </a:rPr>
              <a:t>Tot slot dienen organisaties onder in de wet omschreven voorwaarden privacy assessments uit te voeren en een data </a:t>
            </a:r>
            <a:r>
              <a:rPr lang="nl-NL" dirty="0" err="1" smtClean="0">
                <a:solidFill>
                  <a:srgbClr val="3C3C3C"/>
                </a:solidFill>
                <a:effectLst/>
              </a:rPr>
              <a:t>protection</a:t>
            </a:r>
            <a:r>
              <a:rPr lang="nl-NL" dirty="0" smtClean="0">
                <a:solidFill>
                  <a:srgbClr val="3C3C3C"/>
                </a:solidFill>
                <a:effectLst/>
              </a:rPr>
              <a:t> </a:t>
            </a:r>
            <a:r>
              <a:rPr lang="nl-NL" dirty="0" err="1" smtClean="0">
                <a:solidFill>
                  <a:srgbClr val="3C3C3C"/>
                </a:solidFill>
                <a:effectLst/>
              </a:rPr>
              <a:t>officer</a:t>
            </a:r>
            <a:r>
              <a:rPr lang="nl-NL" dirty="0" smtClean="0">
                <a:solidFill>
                  <a:srgbClr val="3C3C3C"/>
                </a:solidFill>
                <a:effectLst/>
              </a:rPr>
              <a:t> aan te stellen.</a:t>
            </a:r>
          </a:p>
          <a:p>
            <a:endParaRPr lang="nl-NL" b="1" dirty="0" smtClean="0">
              <a:solidFill>
                <a:srgbClr val="3C3C3C"/>
              </a:solidFill>
              <a:effectLst/>
            </a:endParaRPr>
          </a:p>
          <a:p>
            <a:r>
              <a:rPr lang="nl-NL" b="1" dirty="0" smtClean="0">
                <a:solidFill>
                  <a:srgbClr val="3C3C3C"/>
                </a:solidFill>
                <a:effectLst/>
              </a:rPr>
              <a:t>Keuzes maken</a:t>
            </a:r>
          </a:p>
          <a:p>
            <a:r>
              <a:rPr lang="nl-NL" dirty="0" smtClean="0">
                <a:solidFill>
                  <a:srgbClr val="3C3C3C"/>
                </a:solidFill>
                <a:effectLst/>
              </a:rPr>
              <a:t>Gezien de relatief korte periode die er nog resteert tot de datum waarop de GDPR in werking treedt, is het van belang om zo snel mogelijk tot actie over te gaan. Het is zeker niet zo dat, als een organisatie voldoet aan de </a:t>
            </a:r>
            <a:r>
              <a:rPr lang="nl-NL" dirty="0" err="1" smtClean="0">
                <a:solidFill>
                  <a:srgbClr val="3C3C3C"/>
                </a:solidFill>
                <a:effectLst/>
              </a:rPr>
              <a:t>Wbp</a:t>
            </a:r>
            <a:r>
              <a:rPr lang="nl-NL" dirty="0" smtClean="0">
                <a:solidFill>
                  <a:srgbClr val="3C3C3C"/>
                </a:solidFill>
                <a:effectLst/>
              </a:rPr>
              <a:t>, het wel mee zal vallen met de impact van de nieuwe regels. </a:t>
            </a:r>
          </a:p>
          <a:p>
            <a:r>
              <a:rPr lang="nl-NL" dirty="0" smtClean="0">
                <a:solidFill>
                  <a:srgbClr val="3C3C3C"/>
                </a:solidFill>
                <a:effectLst/>
              </a:rPr>
              <a:t>Het startpunt ligt bij de vaststelling of het verwerken van persoonsgegevens wel of niet onder de GDPR valt. Moet een organisatie nu al voldoen aan de </a:t>
            </a:r>
            <a:r>
              <a:rPr lang="nl-NL" dirty="0" err="1" smtClean="0">
                <a:solidFill>
                  <a:srgbClr val="3C3C3C"/>
                </a:solidFill>
                <a:effectLst/>
              </a:rPr>
              <a:t>Wbp</a:t>
            </a:r>
            <a:r>
              <a:rPr lang="nl-NL" dirty="0" smtClean="0">
                <a:solidFill>
                  <a:srgbClr val="3C3C3C"/>
                </a:solidFill>
                <a:effectLst/>
              </a:rPr>
              <a:t>, dan is er geen twijfel mogelijk. Echter, omdat de werkingssfeer ruimer is dan voorheen, kunnen bijvoorbeeld organisaties buiten de EU nu ineens ook aan Europese privacywetgeving gebonden zijn. </a:t>
            </a:r>
          </a:p>
          <a:p>
            <a:r>
              <a:rPr lang="nl-NL" dirty="0" smtClean="0">
                <a:solidFill>
                  <a:srgbClr val="3C3C3C"/>
                </a:solidFill>
                <a:effectLst/>
              </a:rPr>
              <a:t>Vervolgens is een grondige analyse nodig van het doel en de wijze waarop persoonsgegevens worden verwerkt, wie hiervoor verantwoordelijk is, waar en hoe de eigenlijke verwerking ervan plaatsvindt en met welke andere partijen deze worden uitgewisseld. Met deze analyse kan zo al een eerste invulling worden gegeven aan het eerdergenoemde register van verwerkingsactiviteiten. </a:t>
            </a:r>
          </a:p>
          <a:p>
            <a:r>
              <a:rPr lang="nl-NL" dirty="0" smtClean="0">
                <a:solidFill>
                  <a:srgbClr val="3C3C3C"/>
                </a:solidFill>
                <a:effectLst/>
              </a:rPr>
              <a:t>In praktische zin zullen er vervolgens prioriteiten moeten worden gesteld en keuzes worden gemaakt, zodat tenminste aan de belangrijkste voorwaarden uit de nieuwe wetgeving wordt voldaan. Het helpt daarbij om tijdens de analyse vast te stellen in hoeverre er is voldaan aan de </a:t>
            </a:r>
            <a:r>
              <a:rPr lang="nl-NL" dirty="0" err="1" smtClean="0">
                <a:solidFill>
                  <a:srgbClr val="3C3C3C"/>
                </a:solidFill>
                <a:effectLst/>
              </a:rPr>
              <a:t>Wbp</a:t>
            </a:r>
            <a:r>
              <a:rPr lang="nl-NL" dirty="0" smtClean="0">
                <a:solidFill>
                  <a:srgbClr val="3C3C3C"/>
                </a:solidFill>
                <a:effectLst/>
              </a:rPr>
              <a:t>, zodat op basis van een verschillenanalyse met de nieuwe regels efficiënt kan worden vastgesteld waar de pijnpunten liggen. </a:t>
            </a:r>
          </a:p>
          <a:p>
            <a:r>
              <a:rPr lang="nl-NL" dirty="0" smtClean="0">
                <a:solidFill>
                  <a:srgbClr val="3C3C3C"/>
                </a:solidFill>
                <a:effectLst/>
              </a:rPr>
              <a:t>Niet voldoen aan de verplichtingen uit de GDPR is echter geen optie; zelfs het stellen van prioriteiten en maken van keuzes brengt een zeker risico met zich mee. De boetes die in geval van non-compliance kunnen worden opgelegd zijn immers aanzienlijk en kunnen oplopen tot 2% van de jaaromzet met een maximum van €10 miljoen. Kortom, het is nu de hoogste tijd voor actie. </a:t>
            </a:r>
          </a:p>
          <a:p>
            <a:endParaRPr lang="nl-NL" i="1" dirty="0" smtClean="0">
              <a:solidFill>
                <a:srgbClr val="3C3C3C"/>
              </a:solidFill>
              <a:effectLst/>
            </a:endParaRPr>
          </a:p>
          <a:p>
            <a:r>
              <a:rPr lang="nl-NL" i="1" dirty="0" smtClean="0">
                <a:solidFill>
                  <a:srgbClr val="3C3C3C"/>
                </a:solidFill>
                <a:effectLst/>
              </a:rPr>
              <a:t>Bron: Pieter van </a:t>
            </a:r>
            <a:r>
              <a:rPr lang="nl-NL" i="1" dirty="0" err="1" smtClean="0">
                <a:solidFill>
                  <a:srgbClr val="3C3C3C"/>
                </a:solidFill>
                <a:effectLst/>
              </a:rPr>
              <a:t>Stempvoort</a:t>
            </a:r>
            <a:r>
              <a:rPr lang="nl-NL" i="1" dirty="0" smtClean="0">
                <a:solidFill>
                  <a:srgbClr val="3C3C3C"/>
                </a:solidFill>
                <a:effectLst/>
              </a:rPr>
              <a:t> is senior consultant bij Enigma Consulting, Jeroen Elferink is </a:t>
            </a:r>
            <a:r>
              <a:rPr lang="nl-NL" i="1" dirty="0" err="1" smtClean="0">
                <a:solidFill>
                  <a:srgbClr val="3C3C3C"/>
                </a:solidFill>
                <a:effectLst/>
              </a:rPr>
              <a:t>associate</a:t>
            </a:r>
            <a:r>
              <a:rPr lang="nl-NL" i="1" dirty="0" smtClean="0">
                <a:solidFill>
                  <a:srgbClr val="3C3C3C"/>
                </a:solidFill>
                <a:effectLst/>
              </a:rPr>
              <a:t> consultant bij het adviesbureau.</a:t>
            </a:r>
            <a:endParaRPr lang="nl-NL" dirty="0" smtClean="0">
              <a:solidFill>
                <a:srgbClr val="3C3C3C"/>
              </a:solidFill>
              <a:effectLst/>
            </a:endParaRPr>
          </a:p>
          <a:p>
            <a:r>
              <a:rPr lang="nl-NL" dirty="0" smtClean="0">
                <a:solidFill>
                  <a:srgbClr val="3C3C3C"/>
                </a:solidFill>
                <a:effectLst/>
              </a:rPr>
              <a:t>Consultancy.nl </a:t>
            </a:r>
          </a:p>
          <a:p>
            <a:endParaRPr lang="nl-NL" dirty="0" smtClean="0">
              <a:solidFill>
                <a:srgbClr val="3C3C3C"/>
              </a:solidFill>
              <a:effectLst/>
            </a:endParaRPr>
          </a:p>
          <a:p>
            <a:pPr>
              <a:buFont typeface="Arial" panose="020B0604020202020204" pitchFamily="34" charset="0"/>
              <a:buChar char="•"/>
            </a:pPr>
            <a:r>
              <a:rPr lang="nl-NL" dirty="0" smtClean="0">
                <a:solidFill>
                  <a:srgbClr val="3C3C3C"/>
                </a:solidFill>
                <a:effectLst/>
                <a:hlinkClick r:id="rId4" tooltip="Lumen Group gestart, bureau voor Privacy &amp; Data Protection consultancy"/>
              </a:rPr>
              <a:t>Lumen Group gestart, bureau voor Privacy &amp; Data </a:t>
            </a:r>
            <a:r>
              <a:rPr lang="nl-NL" dirty="0" err="1" smtClean="0">
                <a:solidFill>
                  <a:srgbClr val="3C3C3C"/>
                </a:solidFill>
                <a:effectLst/>
                <a:hlinkClick r:id="rId4" tooltip="Lumen Group gestart, bureau voor Privacy &amp; Data Protection consultancy"/>
              </a:rPr>
              <a:t>Protection</a:t>
            </a:r>
            <a:r>
              <a:rPr lang="nl-NL" dirty="0" smtClean="0">
                <a:solidFill>
                  <a:srgbClr val="3C3C3C"/>
                </a:solidFill>
                <a:effectLst/>
                <a:hlinkClick r:id="rId4" tooltip="Lumen Group gestart, bureau voor Privacy &amp; Data Protection consultancy"/>
              </a:rPr>
              <a:t> consultancy </a:t>
            </a:r>
            <a:endParaRPr lang="nl-NL" dirty="0" smtClean="0">
              <a:solidFill>
                <a:srgbClr val="3C3C3C"/>
              </a:solidFill>
              <a:effectLst/>
            </a:endParaRPr>
          </a:p>
          <a:p>
            <a:endParaRPr lang="nl-NL" dirty="0"/>
          </a:p>
        </p:txBody>
      </p:sp>
      <p:sp>
        <p:nvSpPr>
          <p:cNvPr id="4" name="Slide Number Placeholder 3"/>
          <p:cNvSpPr>
            <a:spLocks noGrp="1"/>
          </p:cNvSpPr>
          <p:nvPr>
            <p:ph type="sldNum" sz="quarter" idx="10"/>
          </p:nvPr>
        </p:nvSpPr>
        <p:spPr/>
        <p:txBody>
          <a:bodyPr/>
          <a:lstStyle/>
          <a:p>
            <a:fld id="{DFDF09D0-F80B-466D-BCD6-1091632767EB}" type="slidenum">
              <a:rPr lang="nl-NL" smtClean="0"/>
              <a:t>12</a:t>
            </a:fld>
            <a:endParaRPr lang="nl-NL"/>
          </a:p>
        </p:txBody>
      </p:sp>
    </p:spTree>
    <p:extLst>
      <p:ext uri="{BB962C8B-B14F-4D97-AF65-F5344CB8AC3E}">
        <p14:creationId xmlns:p14="http://schemas.microsoft.com/office/powerpoint/2010/main" val="78692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nl-NL" sz="1200" b="1" dirty="0" smtClean="0">
                <a:latin typeface="Arial Unicode MS" charset="0"/>
                <a:ea typeface="Arial Unicode MS" charset="0"/>
                <a:cs typeface="Arial Unicode MS" charset="0"/>
              </a:rPr>
              <a:t>Let op: waar wordt de data opgeslagen (locatie &gt; EU of daarbuiten)?</a:t>
            </a:r>
          </a:p>
          <a:p>
            <a:pPr marL="0" indent="0">
              <a:buNone/>
            </a:pPr>
            <a:endParaRPr lang="nl-NL" sz="1200" b="1" dirty="0" smtClean="0">
              <a:latin typeface="Arial Unicode MS" charset="0"/>
              <a:ea typeface="Arial Unicode MS" charset="0"/>
              <a:cs typeface="Arial Unicode MS" charset="0"/>
            </a:endParaRPr>
          </a:p>
          <a:p>
            <a:pPr marL="0" indent="0">
              <a:buNone/>
            </a:pPr>
            <a:r>
              <a:rPr lang="nl-NL" sz="1200" b="1" dirty="0" smtClean="0">
                <a:latin typeface="Arial Unicode MS" charset="0"/>
                <a:ea typeface="Arial Unicode MS" charset="0"/>
                <a:cs typeface="Arial Unicode MS" charset="0"/>
              </a:rPr>
              <a:t>***</a:t>
            </a:r>
          </a:p>
          <a:p>
            <a:pPr marL="0" indent="0">
              <a:buNone/>
            </a:pPr>
            <a:endParaRPr lang="nl-NL" sz="1200" b="1" dirty="0" smtClean="0">
              <a:latin typeface="Arial Unicode MS" charset="0"/>
              <a:ea typeface="Arial Unicode MS" charset="0"/>
              <a:cs typeface="Arial Unicode MS" charset="0"/>
            </a:endParaRPr>
          </a:p>
          <a:p>
            <a:pPr marL="0" indent="0">
              <a:buNone/>
            </a:pPr>
            <a:endParaRPr lang="nl-NL" sz="1200" b="1" dirty="0" smtClean="0">
              <a:latin typeface="Arial Unicode MS" charset="0"/>
              <a:ea typeface="Arial Unicode MS" charset="0"/>
              <a:cs typeface="Arial Unicode MS" charset="0"/>
            </a:endParaRPr>
          </a:p>
          <a:p>
            <a:pPr marL="0" indent="0">
              <a:buNone/>
            </a:pPr>
            <a:r>
              <a:rPr lang="nl-NL" sz="1200" b="1" dirty="0" smtClean="0">
                <a:latin typeface="Arial Unicode MS" charset="0"/>
                <a:ea typeface="Arial Unicode MS" charset="0"/>
                <a:cs typeface="Arial Unicode MS" charset="0"/>
              </a:rPr>
              <a:t>Data </a:t>
            </a:r>
            <a:r>
              <a:rPr lang="nl-NL" sz="1200" b="1" dirty="0" err="1" smtClean="0">
                <a:latin typeface="Arial Unicode MS" charset="0"/>
                <a:ea typeface="Arial Unicode MS" charset="0"/>
                <a:cs typeface="Arial Unicode MS" charset="0"/>
              </a:rPr>
              <a:t>mapping</a:t>
            </a:r>
            <a:r>
              <a:rPr lang="nl-NL" sz="1200" b="1" dirty="0" smtClean="0">
                <a:latin typeface="Arial Unicode MS" charset="0"/>
                <a:ea typeface="Arial Unicode MS" charset="0"/>
                <a:cs typeface="Arial Unicode MS" charset="0"/>
              </a:rPr>
              <a:t> draagt o.a. bij aan accountability, privacy </a:t>
            </a:r>
            <a:r>
              <a:rPr lang="nl-NL" sz="1200" b="1" dirty="0" err="1" smtClean="0">
                <a:latin typeface="Arial Unicode MS" charset="0"/>
                <a:ea typeface="Arial Unicode MS" charset="0"/>
                <a:cs typeface="Arial Unicode MS" charset="0"/>
              </a:rPr>
              <a:t>by</a:t>
            </a:r>
            <a:r>
              <a:rPr lang="nl-NL" sz="1200" b="1" dirty="0" smtClean="0">
                <a:latin typeface="Arial Unicode MS" charset="0"/>
                <a:ea typeface="Arial Unicode MS" charset="0"/>
                <a:cs typeface="Arial Unicode MS" charset="0"/>
              </a:rPr>
              <a:t> design en privacy </a:t>
            </a:r>
            <a:r>
              <a:rPr lang="nl-NL" sz="1200" b="1" dirty="0" err="1" smtClean="0">
                <a:latin typeface="Arial Unicode MS" charset="0"/>
                <a:ea typeface="Arial Unicode MS" charset="0"/>
                <a:cs typeface="Arial Unicode MS" charset="0"/>
              </a:rPr>
              <a:t>by</a:t>
            </a:r>
            <a:r>
              <a:rPr lang="nl-NL" sz="1200" b="1" dirty="0" smtClean="0">
                <a:latin typeface="Arial Unicode MS" charset="0"/>
                <a:ea typeface="Arial Unicode MS" charset="0"/>
                <a:cs typeface="Arial Unicode MS" charset="0"/>
              </a:rPr>
              <a:t> default (AVG termen)</a:t>
            </a:r>
          </a:p>
          <a:p>
            <a:pPr marL="342900" indent="-342900"/>
            <a:endParaRPr lang="nl-NL" sz="800" dirty="0" smtClean="0">
              <a:latin typeface="Arial Unicode MS" charset="0"/>
              <a:ea typeface="Arial Unicode MS" charset="0"/>
              <a:cs typeface="Arial Unicode MS" charset="0"/>
            </a:endParaRPr>
          </a:p>
          <a:p>
            <a:pPr marL="0" indent="0">
              <a:buNone/>
            </a:pPr>
            <a:endParaRPr lang="nl-NL" sz="1200" dirty="0" smtClean="0">
              <a:latin typeface="Arial Unicode MS" charset="0"/>
              <a:ea typeface="Arial Unicode MS" charset="0"/>
              <a:cs typeface="Arial Unicode MS" charset="0"/>
            </a:endParaRPr>
          </a:p>
          <a:p>
            <a:pPr marL="0" indent="0">
              <a:buNone/>
            </a:pPr>
            <a:r>
              <a:rPr lang="nl-NL" sz="1200" dirty="0" smtClean="0">
                <a:latin typeface="Arial Unicode MS" charset="0"/>
                <a:ea typeface="Arial Unicode MS" charset="0"/>
                <a:cs typeface="Arial Unicode MS" charset="0"/>
              </a:rPr>
              <a:t>Data </a:t>
            </a:r>
            <a:r>
              <a:rPr lang="nl-NL" sz="1200" dirty="0" err="1" smtClean="0">
                <a:latin typeface="Arial Unicode MS" charset="0"/>
                <a:ea typeface="Arial Unicode MS" charset="0"/>
                <a:cs typeface="Arial Unicode MS" charset="0"/>
              </a:rPr>
              <a:t>mapping</a:t>
            </a:r>
            <a:endParaRPr lang="nl-NL" sz="1200" dirty="0" smtClean="0">
              <a:latin typeface="Arial Unicode MS" charset="0"/>
              <a:ea typeface="Arial Unicode MS" charset="0"/>
              <a:cs typeface="Arial Unicode MS" charset="0"/>
            </a:endParaRPr>
          </a:p>
          <a:p>
            <a:pPr marL="1028700" lvl="1" indent="-342900">
              <a:buFont typeface="Courier New" panose="02070309020205020404" pitchFamily="49" charset="0"/>
              <a:buChar char="o"/>
            </a:pPr>
            <a:r>
              <a:rPr lang="nl-NL" sz="1200" dirty="0" smtClean="0">
                <a:latin typeface="Arial Unicode MS" charset="0"/>
                <a:ea typeface="Arial Unicode MS" charset="0"/>
                <a:cs typeface="Arial Unicode MS" charset="0"/>
              </a:rPr>
              <a:t>Welke categorieën persoonsgegevens worden er verwerkt?</a:t>
            </a:r>
          </a:p>
          <a:p>
            <a:pPr marL="1028700" lvl="1" indent="-342900">
              <a:buFont typeface="Courier New" panose="02070309020205020404" pitchFamily="49" charset="0"/>
              <a:buChar char="o"/>
            </a:pPr>
            <a:r>
              <a:rPr lang="nl-NL" sz="1200" dirty="0" smtClean="0">
                <a:latin typeface="Arial Unicode MS" charset="0"/>
                <a:ea typeface="Arial Unicode MS" charset="0"/>
                <a:cs typeface="Arial Unicode MS" charset="0"/>
              </a:rPr>
              <a:t>Voor welke doeleinden worden persoonsgegevens verwerkt?</a:t>
            </a:r>
          </a:p>
          <a:p>
            <a:pPr marL="1028700" lvl="1" indent="-342900">
              <a:buFont typeface="Courier New" panose="02070309020205020404" pitchFamily="49" charset="0"/>
              <a:buChar char="o"/>
            </a:pPr>
            <a:r>
              <a:rPr lang="nl-NL" sz="1200" dirty="0" smtClean="0">
                <a:latin typeface="Arial Unicode MS" charset="0"/>
                <a:ea typeface="Arial Unicode MS" charset="0"/>
                <a:cs typeface="Arial Unicode MS" charset="0"/>
              </a:rPr>
              <a:t>Wie is de “eigenaar” van de persoonsgegevens?</a:t>
            </a:r>
          </a:p>
          <a:p>
            <a:pPr marL="1028700" lvl="1" indent="-342900">
              <a:buFont typeface="Courier New" panose="02070309020205020404" pitchFamily="49" charset="0"/>
              <a:buChar char="o"/>
            </a:pPr>
            <a:r>
              <a:rPr lang="nl-NL" sz="1200" dirty="0" smtClean="0">
                <a:latin typeface="Arial Unicode MS" charset="0"/>
                <a:ea typeface="Arial Unicode MS" charset="0"/>
                <a:cs typeface="Arial Unicode MS" charset="0"/>
              </a:rPr>
              <a:t>Wie heeft toegang tot de persoonsgegevens?</a:t>
            </a:r>
          </a:p>
          <a:p>
            <a:pPr marL="1028700" lvl="1" indent="-342900">
              <a:buFont typeface="Courier New" panose="02070309020205020404" pitchFamily="49" charset="0"/>
              <a:buChar char="o"/>
            </a:pPr>
            <a:r>
              <a:rPr lang="nl-NL" sz="1200" dirty="0" smtClean="0">
                <a:latin typeface="Arial Unicode MS" charset="0"/>
                <a:ea typeface="Arial Unicode MS" charset="0"/>
                <a:cs typeface="Arial Unicode MS" charset="0"/>
              </a:rPr>
              <a:t>Aan welke ontvangers worden persoonsgegevens verstrekt?</a:t>
            </a:r>
          </a:p>
          <a:p>
            <a:pPr marL="1028700" lvl="1" indent="-342900">
              <a:buFont typeface="Courier New" panose="02070309020205020404" pitchFamily="49" charset="0"/>
              <a:buChar char="o"/>
            </a:pPr>
            <a:r>
              <a:rPr lang="nl-NL" sz="1200" dirty="0" smtClean="0">
                <a:latin typeface="Arial Unicode MS" charset="0"/>
                <a:ea typeface="Arial Unicode MS" charset="0"/>
                <a:cs typeface="Arial Unicode MS" charset="0"/>
              </a:rPr>
              <a:t>Waar worden de persoonsgegevens bewaard/opgeslagen?</a:t>
            </a:r>
          </a:p>
          <a:p>
            <a:pPr marL="1028700" lvl="1" indent="-342900">
              <a:buFont typeface="Courier New" panose="02070309020205020404" pitchFamily="49" charset="0"/>
              <a:buChar char="o"/>
            </a:pPr>
            <a:r>
              <a:rPr lang="nl-NL" sz="1200" dirty="0" smtClean="0">
                <a:latin typeface="Arial Unicode MS" charset="0"/>
                <a:ea typeface="Arial Unicode MS" charset="0"/>
                <a:cs typeface="Arial Unicode MS" charset="0"/>
              </a:rPr>
              <a:t>Hoe lang worden de persoonsgegevens bewaard?</a:t>
            </a:r>
          </a:p>
          <a:p>
            <a:pPr marL="1028700" lvl="1" indent="-342900">
              <a:buFont typeface="Courier New" panose="02070309020205020404" pitchFamily="49" charset="0"/>
              <a:buChar char="o"/>
            </a:pPr>
            <a:endParaRPr lang="nl-NL" sz="1200" dirty="0" smtClean="0">
              <a:latin typeface="Arial Unicode MS" charset="0"/>
              <a:ea typeface="Arial Unicode MS" charset="0"/>
              <a:cs typeface="Arial Unicode MS" charset="0"/>
            </a:endParaRPr>
          </a:p>
          <a:p>
            <a:pPr marL="342900" indent="-342900">
              <a:buFont typeface="Wingdings" panose="05000000000000000000" pitchFamily="2" charset="2"/>
              <a:buChar char="Ø"/>
            </a:pPr>
            <a:r>
              <a:rPr lang="nl-NL" sz="1200" dirty="0" smtClean="0">
                <a:latin typeface="Arial Unicode MS" charset="0"/>
                <a:ea typeface="Arial Unicode MS" charset="0"/>
                <a:cs typeface="Arial Unicode MS" charset="0"/>
              </a:rPr>
              <a:t>Doe aan data </a:t>
            </a:r>
            <a:r>
              <a:rPr lang="nl-NL" sz="1200" dirty="0" err="1" smtClean="0">
                <a:latin typeface="Arial Unicode MS" charset="0"/>
                <a:ea typeface="Arial Unicode MS" charset="0"/>
                <a:cs typeface="Arial Unicode MS" charset="0"/>
              </a:rPr>
              <a:t>mapping</a:t>
            </a:r>
            <a:r>
              <a:rPr lang="nl-NL" sz="1200" dirty="0" smtClean="0">
                <a:latin typeface="Arial Unicode MS" charset="0"/>
                <a:ea typeface="Arial Unicode MS" charset="0"/>
                <a:cs typeface="Arial Unicode MS" charset="0"/>
              </a:rPr>
              <a:t> en breng alle persoonsgegevensverwerkingen onder controle! </a:t>
            </a:r>
          </a:p>
          <a:p>
            <a:pPr marL="342900" indent="-342900">
              <a:buFont typeface="Wingdings" panose="05000000000000000000" pitchFamily="2" charset="2"/>
              <a:buChar char="Ø"/>
            </a:pPr>
            <a:r>
              <a:rPr lang="nl-NL" sz="1200" dirty="0" smtClean="0">
                <a:latin typeface="Arial Unicode MS" charset="0"/>
                <a:ea typeface="Arial Unicode MS" charset="0"/>
                <a:cs typeface="Arial Unicode MS" charset="0"/>
              </a:rPr>
              <a:t>Zorg hiermee voor rechtmatige interne verwerkingen! &gt; </a:t>
            </a:r>
            <a:r>
              <a:rPr lang="nl-NL" sz="1200" b="1" dirty="0" smtClean="0">
                <a:latin typeface="Arial Unicode MS" charset="0"/>
                <a:ea typeface="Arial Unicode MS" charset="0"/>
                <a:cs typeface="Arial Unicode MS" charset="0"/>
              </a:rPr>
              <a:t>Privacy-Administratie</a:t>
            </a:r>
            <a:r>
              <a:rPr lang="nl-NL" sz="1200" dirty="0" smtClean="0">
                <a:latin typeface="Arial Unicode MS" charset="0"/>
                <a:ea typeface="Arial Unicode MS" charset="0"/>
                <a:cs typeface="Arial Unicode MS" charset="0"/>
              </a:rPr>
              <a:t> (‘doelbindingen’) en evt. </a:t>
            </a:r>
            <a:r>
              <a:rPr lang="nl-NL" sz="1200" b="1" dirty="0" err="1" smtClean="0">
                <a:latin typeface="Arial Unicode MS" charset="0"/>
                <a:ea typeface="Arial Unicode MS" charset="0"/>
                <a:cs typeface="Arial Unicode MS" charset="0"/>
              </a:rPr>
              <a:t>PIA’s</a:t>
            </a:r>
            <a:r>
              <a:rPr lang="nl-NL" sz="1200" b="1" dirty="0" smtClean="0">
                <a:latin typeface="Arial Unicode MS" charset="0"/>
                <a:ea typeface="Arial Unicode MS" charset="0"/>
                <a:cs typeface="Arial Unicode MS" charset="0"/>
              </a:rPr>
              <a:t> (incl. BIV Class.)</a:t>
            </a:r>
          </a:p>
          <a:p>
            <a:endParaRPr lang="nl-NL" sz="1200" b="1" kern="1200" dirty="0" smtClean="0">
              <a:solidFill>
                <a:schemeClr val="tx1"/>
              </a:solidFill>
              <a:effectLst/>
              <a:latin typeface="+mn-lt"/>
              <a:ea typeface="+mn-ea"/>
              <a:cs typeface="+mn-cs"/>
            </a:endParaRPr>
          </a:p>
          <a:p>
            <a:endParaRPr lang="nl-NL" sz="1200" b="1" kern="1200" dirty="0" smtClean="0">
              <a:solidFill>
                <a:schemeClr val="tx1"/>
              </a:solidFill>
              <a:effectLst/>
              <a:latin typeface="+mn-lt"/>
              <a:ea typeface="+mn-ea"/>
              <a:cs typeface="+mn-cs"/>
            </a:endParaRPr>
          </a:p>
          <a:p>
            <a:endParaRPr lang="nl-NL" sz="1200" b="1" kern="1200" dirty="0" smtClean="0">
              <a:solidFill>
                <a:schemeClr val="tx1"/>
              </a:solidFill>
              <a:effectLst/>
              <a:latin typeface="+mn-lt"/>
              <a:ea typeface="+mn-ea"/>
              <a:cs typeface="+mn-cs"/>
            </a:endParaRPr>
          </a:p>
          <a:p>
            <a:endParaRPr lang="nl-NL" sz="1200" b="1" kern="1200" dirty="0" smtClean="0">
              <a:solidFill>
                <a:schemeClr val="tx1"/>
              </a:solidFill>
              <a:effectLst/>
              <a:latin typeface="+mn-lt"/>
              <a:ea typeface="+mn-ea"/>
              <a:cs typeface="+mn-cs"/>
            </a:endParaRPr>
          </a:p>
          <a:p>
            <a:endParaRPr lang="nl-NL" sz="1200" b="1" kern="1200" dirty="0" smtClean="0">
              <a:solidFill>
                <a:schemeClr val="tx1"/>
              </a:solidFill>
              <a:effectLst/>
              <a:latin typeface="+mn-lt"/>
              <a:ea typeface="+mn-ea"/>
              <a:cs typeface="+mn-cs"/>
            </a:endParaRPr>
          </a:p>
          <a:p>
            <a:endParaRPr lang="nl-NL" sz="1200" b="1" kern="1200" dirty="0" smtClean="0">
              <a:solidFill>
                <a:schemeClr val="tx1"/>
              </a:solidFill>
              <a:effectLst/>
              <a:latin typeface="+mn-lt"/>
              <a:ea typeface="+mn-ea"/>
              <a:cs typeface="+mn-cs"/>
            </a:endParaRPr>
          </a:p>
          <a:p>
            <a:endParaRPr lang="nl-NL" sz="1200" b="1" kern="1200" dirty="0" smtClean="0">
              <a:solidFill>
                <a:schemeClr val="tx1"/>
              </a:solidFill>
              <a:effectLst/>
              <a:latin typeface="+mn-lt"/>
              <a:ea typeface="+mn-ea"/>
              <a:cs typeface="+mn-cs"/>
            </a:endParaRPr>
          </a:p>
          <a:p>
            <a:r>
              <a:rPr lang="nl-NL" sz="1200" b="1" kern="1200" dirty="0" smtClean="0">
                <a:solidFill>
                  <a:schemeClr val="tx1"/>
                </a:solidFill>
                <a:effectLst/>
                <a:latin typeface="+mn-lt"/>
                <a:ea typeface="+mn-ea"/>
                <a:cs typeface="+mn-cs"/>
              </a:rPr>
              <a:t>Bewaarplicht (opslagbeperking)</a:t>
            </a:r>
            <a:endParaRPr lang="nl-NL" b="1" dirty="0" smtClean="0">
              <a:effectLst/>
            </a:endParaRPr>
          </a:p>
          <a:p>
            <a:r>
              <a:rPr lang="nl-NL" dirty="0" smtClean="0">
                <a:effectLst/>
              </a:rPr>
              <a:t>Persoonsgegevens mogen niet langer worden bewaard dan noodzakelijk is voor de doeleinden van verwerking. Persoonsgegevens worden bewaard in een vorm die het mogelijk maakt de betrokkenen niet langer te identificeren dan voor de doeleinden waarvoor de persoonsgegevens worden verwerkt noodzakelijk is.</a:t>
            </a:r>
          </a:p>
          <a:p>
            <a:r>
              <a:rPr lang="nl-NL" dirty="0" smtClean="0">
                <a:effectLst/>
              </a:rPr>
              <a:t>Persoonsgegevens mogen voor een langere periode worden opgeslagen voor zover ze uitsluitend voor historische, statistische of wetenschappelijke doeleinden of ten behoeve van archivering worden verwerkt, voor zover er passende technische en organisatorische maatregelen worden getroffen om de toegang tot de gegevens te beperken voor uitsluitend deze doeleinden</a:t>
            </a:r>
          </a:p>
          <a:p>
            <a:endParaRPr lang="nl-NL" dirty="0"/>
          </a:p>
        </p:txBody>
      </p:sp>
      <p:sp>
        <p:nvSpPr>
          <p:cNvPr id="4" name="Slide Number Placeholder 3"/>
          <p:cNvSpPr>
            <a:spLocks noGrp="1"/>
          </p:cNvSpPr>
          <p:nvPr>
            <p:ph type="sldNum" sz="quarter" idx="10"/>
          </p:nvPr>
        </p:nvSpPr>
        <p:spPr/>
        <p:txBody>
          <a:bodyPr/>
          <a:lstStyle/>
          <a:p>
            <a:fld id="{DFDF09D0-F80B-466D-BCD6-1091632767EB}" type="slidenum">
              <a:rPr lang="nl-NL" smtClean="0"/>
              <a:t>13</a:t>
            </a:fld>
            <a:endParaRPr lang="nl-NL"/>
          </a:p>
        </p:txBody>
      </p:sp>
    </p:spTree>
    <p:extLst>
      <p:ext uri="{BB962C8B-B14F-4D97-AF65-F5344CB8AC3E}">
        <p14:creationId xmlns:p14="http://schemas.microsoft.com/office/powerpoint/2010/main" val="1465572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Algemene </a:t>
            </a:r>
            <a:r>
              <a:rPr lang="en-GB" b="1" dirty="0" err="1" smtClean="0"/>
              <a:t>verplichtingen</a:t>
            </a:r>
            <a:r>
              <a:rPr lang="en-GB" b="1" dirty="0" smtClean="0"/>
              <a:t> </a:t>
            </a:r>
            <a:r>
              <a:rPr lang="en-GB" b="1" dirty="0" err="1" smtClean="0"/>
              <a:t>verantwoordelijke</a:t>
            </a:r>
            <a:endParaRPr lang="en-GB" b="1" dirty="0" smtClean="0"/>
          </a:p>
          <a:p>
            <a:pPr lvl="1">
              <a:buFont typeface="Arial" panose="020B0604020202020204" pitchFamily="34" charset="0"/>
              <a:buChar char="•"/>
            </a:pPr>
            <a:r>
              <a:rPr lang="en-GB" dirty="0" err="1" smtClean="0"/>
              <a:t>Informatiebeveiliging</a:t>
            </a:r>
            <a:r>
              <a:rPr lang="en-GB" dirty="0" smtClean="0"/>
              <a:t> (Art 24 </a:t>
            </a:r>
            <a:r>
              <a:rPr lang="en-GB" dirty="0" err="1" smtClean="0"/>
              <a:t>en</a:t>
            </a:r>
            <a:r>
              <a:rPr lang="en-GB" dirty="0" smtClean="0"/>
              <a:t> 32)</a:t>
            </a:r>
          </a:p>
          <a:p>
            <a:pPr lvl="1">
              <a:buFont typeface="Arial" panose="020B0604020202020204" pitchFamily="34" charset="0"/>
              <a:buChar char="•"/>
            </a:pPr>
            <a:r>
              <a:rPr lang="en-GB" dirty="0" smtClean="0"/>
              <a:t>Privacy (DP) by Design (Art 25)</a:t>
            </a:r>
          </a:p>
          <a:p>
            <a:pPr lvl="1">
              <a:buFont typeface="Arial" panose="020B0604020202020204" pitchFamily="34" charset="0"/>
              <a:buChar char="•"/>
            </a:pPr>
            <a:r>
              <a:rPr lang="en-GB" dirty="0" err="1" smtClean="0"/>
              <a:t>Verwerkersovereenkomst</a:t>
            </a:r>
            <a:r>
              <a:rPr lang="en-GB" dirty="0" smtClean="0"/>
              <a:t> (Art 28)</a:t>
            </a:r>
          </a:p>
          <a:p>
            <a:pPr lvl="1">
              <a:buFont typeface="Arial" panose="020B0604020202020204" pitchFamily="34" charset="0"/>
              <a:buChar char="•"/>
            </a:pPr>
            <a:r>
              <a:rPr lang="en-GB" dirty="0" smtClean="0"/>
              <a:t>Register van </a:t>
            </a:r>
            <a:r>
              <a:rPr lang="en-GB" dirty="0" err="1" smtClean="0"/>
              <a:t>verwerkingsactiviteiten</a:t>
            </a:r>
            <a:r>
              <a:rPr lang="en-GB" dirty="0" smtClean="0"/>
              <a:t> (Art 30)</a:t>
            </a:r>
          </a:p>
          <a:p>
            <a:pPr lvl="1">
              <a:buFont typeface="Arial" panose="020B0604020202020204" pitchFamily="34" charset="0"/>
              <a:buChar char="•"/>
            </a:pPr>
            <a:r>
              <a:rPr lang="en-GB" dirty="0" err="1" smtClean="0"/>
              <a:t>Meldplicht</a:t>
            </a:r>
            <a:r>
              <a:rPr lang="en-GB" dirty="0" smtClean="0"/>
              <a:t> </a:t>
            </a:r>
            <a:r>
              <a:rPr lang="en-GB" dirty="0" err="1" smtClean="0"/>
              <a:t>datalekken</a:t>
            </a:r>
            <a:r>
              <a:rPr lang="en-GB" dirty="0" smtClean="0"/>
              <a:t> (Art 33)</a:t>
            </a:r>
          </a:p>
          <a:p>
            <a:pPr lvl="1">
              <a:buFont typeface="Arial" panose="020B0604020202020204" pitchFamily="34" charset="0"/>
              <a:buChar char="•"/>
            </a:pPr>
            <a:r>
              <a:rPr lang="en-GB" dirty="0" err="1" smtClean="0"/>
              <a:t>Gegevensbeschermingseffectbeoordeling</a:t>
            </a:r>
            <a:r>
              <a:rPr lang="en-GB" dirty="0" smtClean="0"/>
              <a:t> (Art 35)</a:t>
            </a:r>
          </a:p>
          <a:p>
            <a:endParaRPr lang="nl-NL" dirty="0"/>
          </a:p>
        </p:txBody>
      </p:sp>
      <p:sp>
        <p:nvSpPr>
          <p:cNvPr id="4" name="Slide Number Placeholder 3"/>
          <p:cNvSpPr>
            <a:spLocks noGrp="1"/>
          </p:cNvSpPr>
          <p:nvPr>
            <p:ph type="sldNum" sz="quarter" idx="10"/>
          </p:nvPr>
        </p:nvSpPr>
        <p:spPr/>
        <p:txBody>
          <a:bodyPr/>
          <a:lstStyle/>
          <a:p>
            <a:fld id="{DFDF09D0-F80B-466D-BCD6-1091632767EB}" type="slidenum">
              <a:rPr lang="nl-NL" smtClean="0"/>
              <a:t>14</a:t>
            </a:fld>
            <a:endParaRPr lang="nl-NL"/>
          </a:p>
        </p:txBody>
      </p:sp>
    </p:spTree>
    <p:extLst>
      <p:ext uri="{BB962C8B-B14F-4D97-AF65-F5344CB8AC3E}">
        <p14:creationId xmlns:p14="http://schemas.microsoft.com/office/powerpoint/2010/main" val="3013651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Rechtmatig = LEGITIEM</a:t>
            </a:r>
          </a:p>
          <a:p>
            <a:endParaRPr lang="nl-NL" b="1" dirty="0" smtClean="0"/>
          </a:p>
          <a:p>
            <a:r>
              <a:rPr lang="nl-NL" b="1" dirty="0" smtClean="0"/>
              <a:t>-Noodzakelijk(-</a:t>
            </a:r>
            <a:r>
              <a:rPr lang="nl-NL" b="1" dirty="0" err="1" smtClean="0"/>
              <a:t>heidscriterium</a:t>
            </a:r>
            <a:r>
              <a:rPr lang="nl-NL" b="1" dirty="0" smtClean="0"/>
              <a:t>)</a:t>
            </a:r>
          </a:p>
          <a:p>
            <a:r>
              <a:rPr lang="nl-NL" b="1" dirty="0" smtClean="0"/>
              <a:t>-(Alleen) Voor het doel waarvoor verzameld gebruikt</a:t>
            </a:r>
          </a:p>
          <a:p>
            <a:r>
              <a:rPr lang="nl-NL" b="1" dirty="0" smtClean="0"/>
              <a:t>-Toereikend, ter zake dienend</a:t>
            </a:r>
            <a:r>
              <a:rPr lang="nl-NL" b="1" baseline="0" dirty="0" smtClean="0"/>
              <a:t> en niet bovenmatig (proportionaliteits- en subsidiariteitsbeginsel)</a:t>
            </a:r>
          </a:p>
          <a:p>
            <a:r>
              <a:rPr lang="nl-NL" b="1" baseline="0" dirty="0" smtClean="0"/>
              <a:t>-Juist en nauwkeurig</a:t>
            </a:r>
          </a:p>
          <a:p>
            <a:pPr marL="0" marR="0" indent="0" algn="l" defTabSz="914400" rtl="0" eaLnBrk="1" fontAlgn="auto" latinLnBrk="0" hangingPunct="1">
              <a:lnSpc>
                <a:spcPct val="100000"/>
              </a:lnSpc>
              <a:spcBef>
                <a:spcPts val="0"/>
              </a:spcBef>
              <a:spcAft>
                <a:spcPts val="0"/>
              </a:spcAft>
              <a:buClrTx/>
              <a:buSzTx/>
              <a:buFontTx/>
              <a:buNone/>
              <a:tabLst/>
              <a:defRPr/>
            </a:pPr>
            <a:r>
              <a:rPr lang="nl-NL" b="1" baseline="0" dirty="0" smtClean="0"/>
              <a:t>-Verwijderen na onderzoek, echter er zijn uitzonderingen voor (wetenschappelijk) onderzoek</a:t>
            </a:r>
          </a:p>
          <a:p>
            <a:pPr marL="0" marR="0" indent="0" algn="l" defTabSz="914400" rtl="0" eaLnBrk="1" fontAlgn="auto" latinLnBrk="0" hangingPunct="1">
              <a:lnSpc>
                <a:spcPct val="100000"/>
              </a:lnSpc>
              <a:spcBef>
                <a:spcPts val="0"/>
              </a:spcBef>
              <a:spcAft>
                <a:spcPts val="0"/>
              </a:spcAft>
              <a:buClrTx/>
              <a:buSzTx/>
              <a:buFontTx/>
              <a:buNone/>
              <a:tabLst/>
              <a:defRPr/>
            </a:pPr>
            <a:r>
              <a:rPr lang="nl-NL" b="1" baseline="0" dirty="0" smtClean="0"/>
              <a:t>-Veilige opslag (informatiebeveiliging)</a:t>
            </a:r>
          </a:p>
          <a:p>
            <a:r>
              <a:rPr lang="nl-NL" b="1" baseline="0" dirty="0" smtClean="0"/>
              <a:t>-Vertrouwelijk behandelen (geheimhoudingsplicht)</a:t>
            </a:r>
          </a:p>
          <a:p>
            <a:endParaRPr lang="nl-NL" baseline="0" dirty="0" smtClean="0"/>
          </a:p>
          <a:p>
            <a:r>
              <a:rPr lang="nl-NL" baseline="0" dirty="0" smtClean="0"/>
              <a:t>***</a:t>
            </a:r>
          </a:p>
          <a:p>
            <a:endParaRPr lang="nl-NL" baseline="0" dirty="0" smtClean="0"/>
          </a:p>
          <a:p>
            <a:r>
              <a:rPr lang="nl-NL" b="1" baseline="0" dirty="0" smtClean="0"/>
              <a:t>Privacy </a:t>
            </a:r>
            <a:r>
              <a:rPr lang="nl-NL" b="1" baseline="0" dirty="0" err="1" smtClean="0"/>
              <a:t>by</a:t>
            </a:r>
            <a:r>
              <a:rPr lang="nl-NL" b="1" baseline="0" dirty="0" smtClean="0"/>
              <a:t> Design / Privacy </a:t>
            </a:r>
            <a:r>
              <a:rPr lang="nl-NL" b="1" baseline="0" dirty="0" err="1" smtClean="0"/>
              <a:t>by</a:t>
            </a:r>
            <a:r>
              <a:rPr lang="nl-NL" b="1" baseline="0" dirty="0" smtClean="0"/>
              <a:t> Default</a:t>
            </a:r>
          </a:p>
          <a:p>
            <a:r>
              <a:rPr lang="nl-NL" b="1" baseline="0" dirty="0" smtClean="0"/>
              <a:t>DPIA</a:t>
            </a:r>
          </a:p>
          <a:p>
            <a:endParaRPr lang="nl-NL" baseline="0" dirty="0" smtClean="0"/>
          </a:p>
          <a:p>
            <a:r>
              <a:rPr lang="nl-NL" baseline="0" dirty="0" smtClean="0"/>
              <a:t>***</a:t>
            </a:r>
          </a:p>
          <a:p>
            <a:endParaRPr lang="nl-NL" baseline="0" dirty="0" smtClean="0"/>
          </a:p>
          <a:p>
            <a:r>
              <a:rPr lang="nl-NL" sz="1200" b="1" kern="1200" dirty="0" smtClean="0">
                <a:solidFill>
                  <a:schemeClr val="tx1"/>
                </a:solidFill>
                <a:effectLst/>
                <a:latin typeface="+mn-lt"/>
                <a:ea typeface="+mn-ea"/>
                <a:cs typeface="+mn-cs"/>
              </a:rPr>
              <a:t>Bewaarplicht (opslagbeperking)</a:t>
            </a:r>
            <a:endParaRPr lang="nl-NL" b="1" dirty="0" smtClean="0">
              <a:effectLst/>
            </a:endParaRPr>
          </a:p>
          <a:p>
            <a:r>
              <a:rPr lang="nl-NL" dirty="0" smtClean="0">
                <a:effectLst/>
              </a:rPr>
              <a:t>Persoonsgegevens mogen niet langer worden bewaard dan noodzakelijk is voor de doeleinden van verwerking. Persoonsgegevens worden bewaard in een vorm die het mogelijk maakt de betrokkenen niet langer te identificeren dan voor de doeleinden waarvoor de persoonsgegevens worden verwerkt noodzakelijk is.</a:t>
            </a:r>
          </a:p>
          <a:p>
            <a:r>
              <a:rPr lang="nl-NL" dirty="0" smtClean="0">
                <a:effectLst/>
              </a:rPr>
              <a:t>Persoonsgegevens mogen voor een langere periode worden opgeslagen voor zover ze uitsluitend voor historische, statistische of wetenschappelijke doeleinden of ten behoeve van archivering worden verwerkt, voor zover er passende technische en organisatorische maatregelen worden getroffen om de toegang tot de gegevens te beperken voor uitsluitend deze doeleinden</a:t>
            </a:r>
          </a:p>
          <a:p>
            <a:endParaRPr lang="nl-NL" dirty="0"/>
          </a:p>
        </p:txBody>
      </p:sp>
      <p:sp>
        <p:nvSpPr>
          <p:cNvPr id="4" name="Tijdelijke aanduiding voor dianummer 3"/>
          <p:cNvSpPr>
            <a:spLocks noGrp="1"/>
          </p:cNvSpPr>
          <p:nvPr>
            <p:ph type="sldNum" sz="quarter" idx="10"/>
          </p:nvPr>
        </p:nvSpPr>
        <p:spPr/>
        <p:txBody>
          <a:bodyPr/>
          <a:lstStyle/>
          <a:p>
            <a:fld id="{DFDF09D0-F80B-466D-BCD6-1091632767EB}" type="slidenum">
              <a:rPr lang="nl-NL" smtClean="0"/>
              <a:t>15</a:t>
            </a:fld>
            <a:endParaRPr lang="nl-NL"/>
          </a:p>
        </p:txBody>
      </p:sp>
    </p:spTree>
    <p:extLst>
      <p:ext uri="{BB962C8B-B14F-4D97-AF65-F5344CB8AC3E}">
        <p14:creationId xmlns:p14="http://schemas.microsoft.com/office/powerpoint/2010/main" val="1683237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De Basis/</a:t>
            </a:r>
            <a:r>
              <a:rPr lang="en-GB" b="1" dirty="0" err="1" smtClean="0"/>
              <a:t>Beginselen</a:t>
            </a:r>
            <a:r>
              <a:rPr lang="en-GB" b="1" baseline="0" dirty="0" smtClean="0"/>
              <a:t> van de </a:t>
            </a:r>
            <a:r>
              <a:rPr lang="en-GB" b="1" baseline="0" dirty="0" err="1" smtClean="0"/>
              <a:t>Avg</a:t>
            </a:r>
            <a:endParaRPr lang="en-GB" b="1" baseline="0" dirty="0" smtClean="0"/>
          </a:p>
          <a:p>
            <a:endParaRPr lang="en-GB" b="1" baseline="0" dirty="0" smtClean="0"/>
          </a:p>
          <a:p>
            <a:r>
              <a:rPr lang="en-GB" b="1" dirty="0" err="1" smtClean="0"/>
              <a:t>Algemene</a:t>
            </a:r>
            <a:r>
              <a:rPr lang="en-GB" b="1" dirty="0" smtClean="0"/>
              <a:t> </a:t>
            </a:r>
            <a:r>
              <a:rPr lang="en-GB" b="1" dirty="0" err="1" smtClean="0"/>
              <a:t>principes</a:t>
            </a:r>
            <a:r>
              <a:rPr lang="en-GB" b="1" dirty="0" smtClean="0"/>
              <a:t> (Art 5)</a:t>
            </a:r>
          </a:p>
          <a:p>
            <a:pPr lvl="1">
              <a:buFont typeface="Arial" panose="020B0604020202020204" pitchFamily="34" charset="0"/>
              <a:buChar char="•"/>
            </a:pPr>
            <a:r>
              <a:rPr lang="en-GB" dirty="0" err="1" smtClean="0"/>
              <a:t>Rechtmatigheid</a:t>
            </a:r>
            <a:r>
              <a:rPr lang="en-GB" dirty="0" smtClean="0"/>
              <a:t>, </a:t>
            </a:r>
            <a:r>
              <a:rPr lang="en-GB" dirty="0" err="1" smtClean="0"/>
              <a:t>behoorlijkheid</a:t>
            </a:r>
            <a:r>
              <a:rPr lang="en-GB" dirty="0" smtClean="0"/>
              <a:t> </a:t>
            </a:r>
            <a:r>
              <a:rPr lang="en-GB" dirty="0" err="1" smtClean="0"/>
              <a:t>en</a:t>
            </a:r>
            <a:r>
              <a:rPr lang="en-GB" dirty="0" smtClean="0"/>
              <a:t> </a:t>
            </a:r>
            <a:r>
              <a:rPr lang="en-GB" dirty="0" err="1" smtClean="0"/>
              <a:t>transparantie</a:t>
            </a:r>
            <a:endParaRPr lang="en-GB" dirty="0" smtClean="0"/>
          </a:p>
          <a:p>
            <a:pPr lvl="1">
              <a:buFont typeface="Arial" panose="020B0604020202020204" pitchFamily="34" charset="0"/>
              <a:buChar char="•"/>
            </a:pPr>
            <a:r>
              <a:rPr lang="en-GB" dirty="0" err="1" smtClean="0"/>
              <a:t>Doelbinding</a:t>
            </a:r>
            <a:endParaRPr lang="en-GB" dirty="0" smtClean="0"/>
          </a:p>
          <a:p>
            <a:pPr lvl="1">
              <a:buFont typeface="Arial" panose="020B0604020202020204" pitchFamily="34" charset="0"/>
              <a:buChar char="•"/>
            </a:pPr>
            <a:r>
              <a:rPr lang="en-GB" dirty="0" err="1" smtClean="0"/>
              <a:t>Dataminimalisatie</a:t>
            </a:r>
            <a:endParaRPr lang="en-GB" dirty="0" smtClean="0"/>
          </a:p>
          <a:p>
            <a:pPr lvl="1">
              <a:buFont typeface="Arial" panose="020B0604020202020204" pitchFamily="34" charset="0"/>
              <a:buChar char="•"/>
            </a:pPr>
            <a:r>
              <a:rPr lang="en-GB" dirty="0" err="1" smtClean="0"/>
              <a:t>Juistheid</a:t>
            </a:r>
            <a:endParaRPr lang="en-GB" dirty="0" smtClean="0"/>
          </a:p>
          <a:p>
            <a:pPr lvl="1">
              <a:buFont typeface="Arial" panose="020B0604020202020204" pitchFamily="34" charset="0"/>
              <a:buChar char="•"/>
            </a:pPr>
            <a:r>
              <a:rPr lang="en-GB" dirty="0" err="1" smtClean="0"/>
              <a:t>Opslagbeperking</a:t>
            </a:r>
            <a:r>
              <a:rPr lang="en-GB" dirty="0" smtClean="0"/>
              <a:t> (storage limitation)</a:t>
            </a:r>
          </a:p>
          <a:p>
            <a:pPr lvl="1">
              <a:buFont typeface="Arial" panose="020B0604020202020204" pitchFamily="34" charset="0"/>
              <a:buChar char="•"/>
            </a:pPr>
            <a:r>
              <a:rPr lang="en-GB" dirty="0" err="1" smtClean="0"/>
              <a:t>Passende</a:t>
            </a:r>
            <a:r>
              <a:rPr lang="en-GB" dirty="0" smtClean="0"/>
              <a:t> </a:t>
            </a:r>
            <a:r>
              <a:rPr lang="en-GB" dirty="0" err="1" smtClean="0"/>
              <a:t>beveiliging</a:t>
            </a:r>
            <a:r>
              <a:rPr lang="en-GB" dirty="0" smtClean="0"/>
              <a:t> </a:t>
            </a:r>
            <a:r>
              <a:rPr lang="en-GB" dirty="0" err="1" smtClean="0"/>
              <a:t>en</a:t>
            </a:r>
            <a:r>
              <a:rPr lang="en-GB" dirty="0" smtClean="0"/>
              <a:t> </a:t>
            </a:r>
            <a:r>
              <a:rPr lang="en-GB" dirty="0" err="1" smtClean="0"/>
              <a:t>bescherming</a:t>
            </a:r>
            <a:r>
              <a:rPr lang="en-GB" dirty="0" smtClean="0"/>
              <a:t> (security)</a:t>
            </a:r>
          </a:p>
          <a:p>
            <a:endParaRPr lang="nl-NL" dirty="0"/>
          </a:p>
        </p:txBody>
      </p:sp>
      <p:sp>
        <p:nvSpPr>
          <p:cNvPr id="4" name="Slide Number Placeholder 3"/>
          <p:cNvSpPr>
            <a:spLocks noGrp="1"/>
          </p:cNvSpPr>
          <p:nvPr>
            <p:ph type="sldNum" sz="quarter" idx="10"/>
          </p:nvPr>
        </p:nvSpPr>
        <p:spPr/>
        <p:txBody>
          <a:bodyPr/>
          <a:lstStyle/>
          <a:p>
            <a:fld id="{DFDF09D0-F80B-466D-BCD6-1091632767EB}" type="slidenum">
              <a:rPr lang="nl-NL" smtClean="0"/>
              <a:t>16</a:t>
            </a:fld>
            <a:endParaRPr lang="nl-NL"/>
          </a:p>
        </p:txBody>
      </p:sp>
    </p:spTree>
    <p:extLst>
      <p:ext uri="{BB962C8B-B14F-4D97-AF65-F5344CB8AC3E}">
        <p14:creationId xmlns:p14="http://schemas.microsoft.com/office/powerpoint/2010/main" val="1656391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Dit</a:t>
            </a:r>
            <a:r>
              <a:rPr lang="nl-NL" baseline="0" dirty="0" smtClean="0"/>
              <a:t> is</a:t>
            </a:r>
            <a:r>
              <a:rPr lang="nl-NL" dirty="0" smtClean="0"/>
              <a:t> de RECHTVAARDIGING van de verwerking,</a:t>
            </a:r>
            <a:r>
              <a:rPr lang="nl-NL" baseline="0" dirty="0" smtClean="0"/>
              <a:t> geldt ook voor verdere verwerking/doorverstrekking</a:t>
            </a:r>
            <a:endParaRPr lang="nl-NL"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smtClean="0"/>
              <a:t>Noodzakelijkheid</a:t>
            </a:r>
            <a:r>
              <a:rPr lang="nl-NL" b="1" baseline="0" dirty="0" smtClean="0"/>
              <a:t> &amp; </a:t>
            </a:r>
            <a:r>
              <a:rPr lang="nl-NL" b="1" dirty="0" smtClean="0"/>
              <a:t>Proportionaliteits-</a:t>
            </a:r>
            <a:r>
              <a:rPr lang="nl-NL" b="1" baseline="0" dirty="0" smtClean="0"/>
              <a:t> en Subsidiariteitsbeginsel</a:t>
            </a:r>
            <a:endParaRPr lang="nl-NL" b="1" dirty="0" smtClean="0"/>
          </a:p>
          <a:p>
            <a:endParaRPr lang="nl-NL" dirty="0" smtClean="0"/>
          </a:p>
          <a:p>
            <a:r>
              <a:rPr lang="nl-NL" dirty="0" smtClean="0"/>
              <a:t>Hierna toelichting ‘TOESTEMMING’</a:t>
            </a:r>
          </a:p>
          <a:p>
            <a:endParaRPr lang="nl-NL" dirty="0" smtClean="0"/>
          </a:p>
        </p:txBody>
      </p:sp>
      <p:sp>
        <p:nvSpPr>
          <p:cNvPr id="4" name="Tijdelijke aanduiding voor dianummer 3"/>
          <p:cNvSpPr>
            <a:spLocks noGrp="1"/>
          </p:cNvSpPr>
          <p:nvPr>
            <p:ph type="sldNum" sz="quarter" idx="10"/>
          </p:nvPr>
        </p:nvSpPr>
        <p:spPr/>
        <p:txBody>
          <a:bodyPr/>
          <a:lstStyle/>
          <a:p>
            <a:fld id="{DFDF09D0-F80B-466D-BCD6-1091632767EB}" type="slidenum">
              <a:rPr lang="nl-NL" smtClean="0"/>
              <a:t>17</a:t>
            </a:fld>
            <a:endParaRPr lang="nl-NL"/>
          </a:p>
        </p:txBody>
      </p:sp>
    </p:spTree>
    <p:extLst>
      <p:ext uri="{BB962C8B-B14F-4D97-AF65-F5344CB8AC3E}">
        <p14:creationId xmlns:p14="http://schemas.microsoft.com/office/powerpoint/2010/main" val="10513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600" b="1" dirty="0" smtClean="0"/>
              <a:t>Onderzoek/DMP &gt;&gt;&gt; </a:t>
            </a:r>
            <a:r>
              <a:rPr lang="nl-NL" sz="1600" b="1" u="sng" dirty="0" err="1" smtClean="0"/>
              <a:t>PbD</a:t>
            </a:r>
            <a:r>
              <a:rPr lang="nl-NL" sz="1600" b="1" baseline="0" dirty="0" smtClean="0"/>
              <a:t> &gt;</a:t>
            </a:r>
            <a:r>
              <a:rPr lang="nl-NL" sz="1600" b="1" dirty="0" smtClean="0"/>
              <a:t> Doelbinding/Grondslag</a:t>
            </a:r>
            <a:r>
              <a:rPr lang="nl-NL" sz="1600" b="1" baseline="0" dirty="0" smtClean="0"/>
              <a:t> &gt; Risico ? &gt; </a:t>
            </a:r>
            <a:r>
              <a:rPr lang="nl-NL" sz="1600" b="1" u="sng" dirty="0" smtClean="0"/>
              <a:t>DPIA</a:t>
            </a:r>
            <a:r>
              <a:rPr lang="nl-NL" sz="1600" b="1" baseline="0" dirty="0" smtClean="0"/>
              <a:t> &gt; </a:t>
            </a:r>
            <a:r>
              <a:rPr lang="nl-NL" sz="1600" b="1" u="sng" baseline="0" dirty="0" smtClean="0"/>
              <a:t>INFORM</a:t>
            </a:r>
            <a:r>
              <a:rPr lang="nl-NL" sz="1600" b="1" baseline="0" dirty="0" smtClean="0"/>
              <a:t> &gt; </a:t>
            </a:r>
            <a:r>
              <a:rPr lang="nl-NL" sz="1600" b="1" u="sng" baseline="0" dirty="0" smtClean="0"/>
              <a:t>CONTROL</a:t>
            </a:r>
            <a:r>
              <a:rPr lang="nl-NL" sz="1600" b="1" baseline="0" dirty="0" smtClean="0"/>
              <a:t> &gt; </a:t>
            </a:r>
            <a:r>
              <a:rPr lang="nl-NL" sz="1600" b="1" u="sng" baseline="0" dirty="0" smtClean="0"/>
              <a:t>SAFE</a:t>
            </a:r>
            <a:r>
              <a:rPr lang="nl-NL" sz="1600" b="1" baseline="0" dirty="0" smtClean="0"/>
              <a:t> &gt; </a:t>
            </a:r>
            <a:r>
              <a:rPr lang="nl-NL" sz="1600" b="1" u="sng" baseline="0" dirty="0" smtClean="0"/>
              <a:t>FAIR</a:t>
            </a:r>
          </a:p>
          <a:p>
            <a:endParaRPr lang="nl-NL" sz="1600" b="1" u="sng" baseline="0" dirty="0" smtClean="0"/>
          </a:p>
          <a:p>
            <a:r>
              <a:rPr lang="nl-NL" sz="1600" b="1" u="sng" baseline="0" dirty="0" smtClean="0"/>
              <a:t>Betrokkenen</a:t>
            </a:r>
            <a:endParaRPr lang="nl-NL" sz="1600" b="1" u="sng" dirty="0"/>
          </a:p>
        </p:txBody>
      </p:sp>
      <p:sp>
        <p:nvSpPr>
          <p:cNvPr id="4" name="Tijdelijke aanduiding voor dianummer 3"/>
          <p:cNvSpPr>
            <a:spLocks noGrp="1"/>
          </p:cNvSpPr>
          <p:nvPr>
            <p:ph type="sldNum" sz="quarter" idx="10"/>
          </p:nvPr>
        </p:nvSpPr>
        <p:spPr/>
        <p:txBody>
          <a:bodyPr/>
          <a:lstStyle/>
          <a:p>
            <a:fld id="{DFDF09D0-F80B-466D-BCD6-1091632767EB}" type="slidenum">
              <a:rPr lang="nl-NL" smtClean="0"/>
              <a:t>19</a:t>
            </a:fld>
            <a:endParaRPr lang="nl-NL"/>
          </a:p>
        </p:txBody>
      </p:sp>
    </p:spTree>
    <p:extLst>
      <p:ext uri="{BB962C8B-B14F-4D97-AF65-F5344CB8AC3E}">
        <p14:creationId xmlns:p14="http://schemas.microsoft.com/office/powerpoint/2010/main" val="49985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nl-NL" sz="1200" b="1" kern="1200" dirty="0" smtClean="0">
                <a:solidFill>
                  <a:schemeClr val="tx1"/>
                </a:solidFill>
                <a:effectLst/>
                <a:latin typeface="+mn-lt"/>
                <a:ea typeface="+mn-ea"/>
                <a:cs typeface="+mn-cs"/>
              </a:rPr>
              <a:t>Privacy </a:t>
            </a:r>
            <a:r>
              <a:rPr lang="nl-NL" sz="1200" b="1" kern="1200" dirty="0" err="1" smtClean="0">
                <a:solidFill>
                  <a:schemeClr val="tx1"/>
                </a:solidFill>
                <a:effectLst/>
                <a:latin typeface="+mn-lt"/>
                <a:ea typeface="+mn-ea"/>
                <a:cs typeface="+mn-cs"/>
              </a:rPr>
              <a:t>by</a:t>
            </a:r>
            <a:r>
              <a:rPr lang="nl-NL" sz="1200" b="1" kern="1200" dirty="0" smtClean="0">
                <a:solidFill>
                  <a:schemeClr val="tx1"/>
                </a:solidFill>
                <a:effectLst/>
                <a:latin typeface="+mn-lt"/>
                <a:ea typeface="+mn-ea"/>
                <a:cs typeface="+mn-cs"/>
              </a:rPr>
              <a:t> Design</a:t>
            </a:r>
          </a:p>
          <a:p>
            <a:pPr rtl="0"/>
            <a:endParaRPr lang="nl-NL" sz="1200" kern="1200" dirty="0" smtClean="0">
              <a:solidFill>
                <a:schemeClr val="tx1"/>
              </a:solidFill>
              <a:effectLst/>
              <a:latin typeface="+mn-lt"/>
              <a:ea typeface="+mn-ea"/>
              <a:cs typeface="+mn-cs"/>
            </a:endParaRPr>
          </a:p>
          <a:p>
            <a:pPr rtl="0"/>
            <a:r>
              <a:rPr lang="nl-NL" sz="1200" kern="1200" dirty="0" smtClean="0">
                <a:solidFill>
                  <a:schemeClr val="tx1"/>
                </a:solidFill>
                <a:effectLst/>
                <a:latin typeface="+mn-lt"/>
                <a:ea typeface="+mn-ea"/>
                <a:cs typeface="+mn-cs"/>
              </a:rPr>
              <a:t>Onderzoek &gt; art 89 </a:t>
            </a:r>
            <a:r>
              <a:rPr lang="nl-NL" sz="1200" kern="1200" dirty="0" err="1" smtClean="0">
                <a:solidFill>
                  <a:schemeClr val="tx1"/>
                </a:solidFill>
                <a:effectLst/>
                <a:latin typeface="+mn-lt"/>
                <a:ea typeface="+mn-ea"/>
                <a:cs typeface="+mn-cs"/>
              </a:rPr>
              <a:t>Avg</a:t>
            </a:r>
            <a:endParaRPr lang="nl-NL" sz="1200" kern="1200" dirty="0" smtClean="0">
              <a:solidFill>
                <a:schemeClr val="tx1"/>
              </a:solidFill>
              <a:effectLst/>
              <a:latin typeface="+mn-lt"/>
              <a:ea typeface="+mn-ea"/>
              <a:cs typeface="+mn-cs"/>
            </a:endParaRPr>
          </a:p>
          <a:p>
            <a:pPr rtl="0"/>
            <a:r>
              <a:rPr lang="nl-NL" sz="1200" kern="1200" dirty="0" smtClean="0">
                <a:solidFill>
                  <a:schemeClr val="tx1"/>
                </a:solidFill>
                <a:effectLst/>
                <a:latin typeface="+mn-lt"/>
                <a:ea typeface="+mn-ea"/>
                <a:cs typeface="+mn-cs"/>
              </a:rPr>
              <a:t> </a:t>
            </a:r>
          </a:p>
          <a:p>
            <a:pPr rtl="0" eaLnBrk="1" latinLnBrk="0" hangingPunct="1"/>
            <a:r>
              <a:rPr lang="nl-NL" sz="1200" kern="1200" dirty="0" smtClean="0">
                <a:solidFill>
                  <a:schemeClr val="tx1"/>
                </a:solidFill>
                <a:effectLst/>
                <a:latin typeface="+mn-lt"/>
                <a:ea typeface="+mn-ea"/>
                <a:cs typeface="+mn-cs"/>
              </a:rPr>
              <a:t>In beginsel mogelijk, maar verwerking onderworpen aan passende waarborgen (organisatorisch en technisch)</a:t>
            </a:r>
          </a:p>
          <a:p>
            <a:pPr rtl="0" eaLnBrk="1" latinLnBrk="0" hangingPunct="1"/>
            <a:r>
              <a:rPr lang="nl-NL" sz="1200" kern="1200" dirty="0" smtClean="0">
                <a:solidFill>
                  <a:schemeClr val="tx1"/>
                </a:solidFill>
                <a:effectLst/>
                <a:latin typeface="+mn-lt"/>
                <a:ea typeface="+mn-ea"/>
                <a:cs typeface="+mn-cs"/>
              </a:rPr>
              <a:t>Accent op minimale gegevensverwerking</a:t>
            </a:r>
          </a:p>
          <a:p>
            <a:pPr rtl="0" eaLnBrk="1" latinLnBrk="0" hangingPunct="1"/>
            <a:r>
              <a:rPr lang="nl-NL" sz="1200" kern="1200" dirty="0" err="1" smtClean="0">
                <a:solidFill>
                  <a:schemeClr val="tx1"/>
                </a:solidFill>
                <a:effectLst/>
                <a:latin typeface="+mn-lt"/>
                <a:ea typeface="+mn-ea"/>
                <a:cs typeface="+mn-cs"/>
              </a:rPr>
              <a:t>Pseudonimisering</a:t>
            </a:r>
            <a:r>
              <a:rPr lang="nl-NL" sz="1200" kern="1200" dirty="0" smtClean="0">
                <a:solidFill>
                  <a:schemeClr val="tx1"/>
                </a:solidFill>
                <a:effectLst/>
                <a:latin typeface="+mn-lt"/>
                <a:ea typeface="+mn-ea"/>
                <a:cs typeface="+mn-cs"/>
              </a:rPr>
              <a:t> toegestaan</a:t>
            </a:r>
          </a:p>
          <a:p>
            <a:pPr rtl="0" eaLnBrk="1" latinLnBrk="0" hangingPunct="1"/>
            <a:r>
              <a:rPr lang="nl-NL" sz="1200" kern="1200" dirty="0" smtClean="0">
                <a:solidFill>
                  <a:schemeClr val="tx1"/>
                </a:solidFill>
                <a:effectLst/>
                <a:latin typeface="+mn-lt"/>
                <a:ea typeface="+mn-ea"/>
                <a:cs typeface="+mn-cs"/>
              </a:rPr>
              <a:t>Als voor verdere verwerking identificatie niet nodig is, dan identificatie gegevens verwijderen.</a:t>
            </a:r>
          </a:p>
          <a:p>
            <a:pPr rtl="0" eaLnBrk="1" latinLnBrk="0" hangingPunct="1"/>
            <a:r>
              <a:rPr lang="nl-NL" sz="1200" kern="1200" dirty="0" smtClean="0">
                <a:solidFill>
                  <a:schemeClr val="tx1"/>
                </a:solidFill>
                <a:effectLst/>
                <a:latin typeface="+mn-lt"/>
                <a:ea typeface="+mn-ea"/>
                <a:cs typeface="+mn-cs"/>
              </a:rPr>
              <a:t>Er moet een passende grondslag (vaak toestemming) zijn.</a:t>
            </a:r>
          </a:p>
          <a:p>
            <a:pPr rtl="0" eaLnBrk="1" latinLnBrk="0" hangingPunct="1"/>
            <a:r>
              <a:rPr lang="nl-NL" sz="1200" kern="1200" dirty="0" smtClean="0">
                <a:solidFill>
                  <a:schemeClr val="tx1"/>
                </a:solidFill>
                <a:effectLst/>
                <a:latin typeface="+mn-lt"/>
                <a:ea typeface="+mn-ea"/>
                <a:cs typeface="+mn-cs"/>
              </a:rPr>
              <a:t>Ook eigen belang kan een grondslag zijn!</a:t>
            </a:r>
          </a:p>
          <a:p>
            <a:pPr rtl="0" eaLnBrk="1" latinLnBrk="0" hangingPunct="1"/>
            <a:endParaRPr lang="nl-NL" sz="1200" kern="1200" dirty="0" smtClean="0">
              <a:solidFill>
                <a:schemeClr val="tx1"/>
              </a:solidFill>
              <a:effectLst/>
              <a:latin typeface="+mn-lt"/>
              <a:ea typeface="+mn-ea"/>
              <a:cs typeface="+mn-cs"/>
            </a:endParaRPr>
          </a:p>
          <a:p>
            <a:pPr rtl="0" eaLnBrk="1" latinLnBrk="0" hangingPunct="1"/>
            <a:r>
              <a:rPr lang="nl-NL" sz="1200" kern="1200" dirty="0" smtClean="0">
                <a:solidFill>
                  <a:schemeClr val="tx1"/>
                </a:solidFill>
                <a:effectLst/>
                <a:latin typeface="+mn-lt"/>
                <a:ea typeface="+mn-ea"/>
                <a:cs typeface="+mn-cs"/>
              </a:rPr>
              <a:t>89.2 Enkele van de rechten van betrokkenen kunnen ingeperkt worden als wordt aangetoond dat die rechten een ernstige bedreiging vormen. Betreft inzage, beperking (van verdere verwerking) en rectificatie.</a:t>
            </a:r>
          </a:p>
          <a:p>
            <a:endParaRPr lang="nl-NL" dirty="0"/>
          </a:p>
        </p:txBody>
      </p:sp>
      <p:sp>
        <p:nvSpPr>
          <p:cNvPr id="4" name="Slide Number Placeholder 3"/>
          <p:cNvSpPr>
            <a:spLocks noGrp="1"/>
          </p:cNvSpPr>
          <p:nvPr>
            <p:ph type="sldNum" sz="quarter" idx="10"/>
          </p:nvPr>
        </p:nvSpPr>
        <p:spPr/>
        <p:txBody>
          <a:bodyPr/>
          <a:lstStyle/>
          <a:p>
            <a:fld id="{DFDF09D0-F80B-466D-BCD6-1091632767EB}" type="slidenum">
              <a:rPr lang="nl-NL" smtClean="0"/>
              <a:t>20</a:t>
            </a:fld>
            <a:endParaRPr lang="nl-NL"/>
          </a:p>
        </p:txBody>
      </p:sp>
    </p:spTree>
    <p:extLst>
      <p:ext uri="{BB962C8B-B14F-4D97-AF65-F5344CB8AC3E}">
        <p14:creationId xmlns:p14="http://schemas.microsoft.com/office/powerpoint/2010/main" val="1091129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Link &gt; </a:t>
            </a:r>
            <a:r>
              <a:rPr lang="nl-NL" b="1" dirty="0" smtClean="0"/>
              <a:t>introductiefilmpje AVG </a:t>
            </a:r>
            <a:r>
              <a:rPr lang="nl-NL" dirty="0" smtClean="0"/>
              <a:t>(korte uitleg)</a:t>
            </a:r>
          </a:p>
          <a:p>
            <a:r>
              <a:rPr lang="nl-NL" sz="1200" dirty="0" smtClean="0">
                <a:hlinkClick r:id="rId3"/>
              </a:rPr>
              <a:t>Intro AVG: https://www.youtube.com/watch?v=tot6EuP96zc</a:t>
            </a:r>
            <a:endParaRPr lang="nl-NL" sz="1200" dirty="0" smtClean="0"/>
          </a:p>
          <a:p>
            <a:endParaRPr lang="nl-NL" dirty="0" smtClean="0"/>
          </a:p>
          <a:p>
            <a:endParaRPr lang="nl-NL" dirty="0" smtClean="0"/>
          </a:p>
          <a:p>
            <a:r>
              <a:rPr lang="nl-NL" dirty="0" smtClean="0"/>
              <a:t>Voorbeeld van Hanze (</a:t>
            </a:r>
            <a:r>
              <a:rPr lang="nl-NL" dirty="0" err="1" smtClean="0"/>
              <a:t>PbD</a:t>
            </a:r>
            <a:r>
              <a:rPr lang="nl-NL" dirty="0" smtClean="0"/>
              <a:t>/AVG): </a:t>
            </a:r>
            <a:r>
              <a:rPr lang="nl-NL" sz="1200" b="0" i="0" kern="1200" dirty="0" err="1" smtClean="0">
                <a:solidFill>
                  <a:schemeClr val="tx1"/>
                </a:solidFill>
                <a:effectLst/>
                <a:latin typeface="+mn-lt"/>
                <a:ea typeface="+mn-ea"/>
                <a:cs typeface="+mn-cs"/>
              </a:rPr>
              <a:t>https</a:t>
            </a:r>
            <a:r>
              <a:rPr lang="nl-NL" sz="1200" b="0" i="0" kern="1200" dirty="0" smtClean="0">
                <a:solidFill>
                  <a:schemeClr val="tx1"/>
                </a:solidFill>
                <a:effectLst/>
                <a:latin typeface="+mn-lt"/>
                <a:ea typeface="+mn-ea"/>
                <a:cs typeface="+mn-cs"/>
              </a:rPr>
              <a:t>://</a:t>
            </a:r>
            <a:r>
              <a:rPr lang="nl-NL" sz="1200" b="0" i="0" kern="1200" dirty="0" err="1" smtClean="0">
                <a:solidFill>
                  <a:schemeClr val="tx1"/>
                </a:solidFill>
                <a:effectLst/>
                <a:latin typeface="+mn-lt"/>
                <a:ea typeface="+mn-ea"/>
                <a:cs typeface="+mn-cs"/>
              </a:rPr>
              <a:t>wiki.surfnet.nl</a:t>
            </a:r>
            <a:r>
              <a:rPr lang="nl-NL" sz="1200" b="0" i="0" kern="1200" dirty="0" smtClean="0">
                <a:solidFill>
                  <a:schemeClr val="tx1"/>
                </a:solidFill>
                <a:effectLst/>
                <a:latin typeface="+mn-lt"/>
                <a:ea typeface="+mn-ea"/>
                <a:cs typeface="+mn-cs"/>
              </a:rPr>
              <a:t>/download/</a:t>
            </a:r>
            <a:r>
              <a:rPr lang="nl-NL" sz="1200" b="0" i="0" kern="1200" dirty="0" err="1" smtClean="0">
                <a:solidFill>
                  <a:schemeClr val="tx1"/>
                </a:solidFill>
                <a:effectLst/>
                <a:latin typeface="+mn-lt"/>
                <a:ea typeface="+mn-ea"/>
                <a:cs typeface="+mn-cs"/>
              </a:rPr>
              <a:t>attachments</a:t>
            </a:r>
            <a:r>
              <a:rPr lang="nl-NL" sz="1200" b="0" i="0" kern="1200" dirty="0" smtClean="0">
                <a:solidFill>
                  <a:schemeClr val="tx1"/>
                </a:solidFill>
                <a:effectLst/>
                <a:latin typeface="+mn-lt"/>
                <a:ea typeface="+mn-ea"/>
                <a:cs typeface="+mn-cs"/>
              </a:rPr>
              <a:t>/56028208/Privacy_By_Design.mp4?api=v2</a:t>
            </a:r>
          </a:p>
          <a:p>
            <a:endParaRPr lang="nl-NL" sz="1200" b="0" i="0" kern="1200" dirty="0" smtClean="0">
              <a:solidFill>
                <a:schemeClr val="tx1"/>
              </a:solidFill>
              <a:effectLst/>
              <a:latin typeface="+mn-lt"/>
              <a:ea typeface="+mn-ea"/>
              <a:cs typeface="+mn-cs"/>
            </a:endParaRPr>
          </a:p>
          <a:p>
            <a:endParaRPr lang="nl-NL" sz="1200" b="1" i="0" kern="1200" dirty="0" smtClean="0">
              <a:solidFill>
                <a:schemeClr val="tx1"/>
              </a:solidFill>
              <a:effectLst/>
              <a:latin typeface="+mn-lt"/>
              <a:ea typeface="+mn-ea"/>
              <a:cs typeface="+mn-cs"/>
            </a:endParaRPr>
          </a:p>
          <a:p>
            <a:r>
              <a:rPr lang="nl-NL" sz="1200" b="1" i="0" kern="1200" dirty="0" smtClean="0">
                <a:solidFill>
                  <a:schemeClr val="tx1"/>
                </a:solidFill>
                <a:effectLst/>
                <a:latin typeface="+mn-lt"/>
                <a:ea typeface="+mn-ea"/>
                <a:cs typeface="+mn-cs"/>
              </a:rPr>
              <a:t>Vanaf Q1 2018 materiaal voor onderzoekers!</a:t>
            </a:r>
            <a:r>
              <a:rPr lang="nl-NL" sz="1200" b="1" i="0" kern="1200" baseline="0" dirty="0" smtClean="0">
                <a:solidFill>
                  <a:schemeClr val="tx1"/>
                </a:solidFill>
                <a:effectLst/>
                <a:latin typeface="+mn-lt"/>
                <a:ea typeface="+mn-ea"/>
                <a:cs typeface="+mn-cs"/>
              </a:rPr>
              <a:t> </a:t>
            </a:r>
          </a:p>
          <a:p>
            <a:r>
              <a:rPr lang="nl-NL" sz="1200" b="0" i="0" kern="1200" baseline="0" dirty="0" smtClean="0">
                <a:solidFill>
                  <a:schemeClr val="tx1"/>
                </a:solidFill>
                <a:effectLst/>
                <a:latin typeface="+mn-lt"/>
                <a:ea typeface="+mn-ea"/>
                <a:cs typeface="+mn-cs"/>
              </a:rPr>
              <a:t>Toolkit SURF &gt; </a:t>
            </a:r>
            <a:r>
              <a:rPr lang="nl-NL" sz="1200" b="0" i="0" kern="1200" baseline="0" dirty="0" err="1" smtClean="0">
                <a:solidFill>
                  <a:schemeClr val="tx1"/>
                </a:solidFill>
                <a:effectLst/>
                <a:latin typeface="+mn-lt"/>
                <a:ea typeface="+mn-ea"/>
                <a:cs typeface="+mn-cs"/>
              </a:rPr>
              <a:t>https</a:t>
            </a:r>
            <a:r>
              <a:rPr lang="nl-NL" sz="1200" b="0" i="0" kern="1200" baseline="0" dirty="0" smtClean="0">
                <a:solidFill>
                  <a:schemeClr val="tx1"/>
                </a:solidFill>
                <a:effectLst/>
                <a:latin typeface="+mn-lt"/>
                <a:ea typeface="+mn-ea"/>
                <a:cs typeface="+mn-cs"/>
              </a:rPr>
              <a:t>://</a:t>
            </a:r>
            <a:r>
              <a:rPr lang="nl-NL" sz="1200" b="0" i="0" kern="1200" baseline="0" dirty="0" err="1" smtClean="0">
                <a:solidFill>
                  <a:schemeClr val="tx1"/>
                </a:solidFill>
                <a:effectLst/>
                <a:latin typeface="+mn-lt"/>
                <a:ea typeface="+mn-ea"/>
                <a:cs typeface="+mn-cs"/>
              </a:rPr>
              <a:t>wiki.surfnet.nl</a:t>
            </a:r>
            <a:r>
              <a:rPr lang="nl-NL" sz="1200" b="0" i="0" kern="1200" baseline="0" dirty="0" smtClean="0">
                <a:solidFill>
                  <a:schemeClr val="tx1"/>
                </a:solidFill>
                <a:effectLst/>
                <a:latin typeface="+mn-lt"/>
                <a:ea typeface="+mn-ea"/>
                <a:cs typeface="+mn-cs"/>
              </a:rPr>
              <a:t>/display/CSY/</a:t>
            </a:r>
          </a:p>
          <a:p>
            <a:endParaRPr lang="nl-NL" sz="1200" b="0" i="0" kern="1200" baseline="0" dirty="0" smtClean="0">
              <a:solidFill>
                <a:schemeClr val="tx1"/>
              </a:solidFill>
              <a:effectLst/>
              <a:latin typeface="+mn-lt"/>
              <a:ea typeface="+mn-ea"/>
              <a:cs typeface="+mn-cs"/>
            </a:endParaRPr>
          </a:p>
          <a:p>
            <a:r>
              <a:rPr lang="nl-NL" sz="1200" b="0" i="0" kern="1200" baseline="0" dirty="0" smtClean="0">
                <a:solidFill>
                  <a:schemeClr val="tx1"/>
                </a:solidFill>
                <a:effectLst/>
                <a:latin typeface="+mn-lt"/>
                <a:ea typeface="+mn-ea"/>
                <a:cs typeface="+mn-cs"/>
              </a:rPr>
              <a:t>En </a:t>
            </a:r>
            <a:r>
              <a:rPr lang="nl-NL" sz="1200" b="0" i="0" kern="1200" baseline="0" dirty="0" err="1" smtClean="0">
                <a:solidFill>
                  <a:schemeClr val="tx1"/>
                </a:solidFill>
                <a:effectLst/>
                <a:latin typeface="+mn-lt"/>
                <a:ea typeface="+mn-ea"/>
                <a:cs typeface="+mn-cs"/>
              </a:rPr>
              <a:t>https</a:t>
            </a:r>
            <a:r>
              <a:rPr lang="nl-NL" sz="1200" b="0" i="0" kern="1200" baseline="0" dirty="0" smtClean="0">
                <a:solidFill>
                  <a:schemeClr val="tx1"/>
                </a:solidFill>
                <a:effectLst/>
                <a:latin typeface="+mn-lt"/>
                <a:ea typeface="+mn-ea"/>
                <a:cs typeface="+mn-cs"/>
              </a:rPr>
              <a:t>://</a:t>
            </a:r>
            <a:r>
              <a:rPr lang="nl-NL" sz="1200" b="0" i="0" kern="1200" baseline="0" dirty="0" err="1" smtClean="0">
                <a:solidFill>
                  <a:schemeClr val="tx1"/>
                </a:solidFill>
                <a:effectLst/>
                <a:latin typeface="+mn-lt"/>
                <a:ea typeface="+mn-ea"/>
                <a:cs typeface="+mn-cs"/>
              </a:rPr>
              <a:t>www.cybersafeyourself.nl</a:t>
            </a:r>
            <a:endParaRPr lang="nl-NL" sz="1200" b="0" i="0" kern="1200" baseline="0" dirty="0" smtClean="0">
              <a:solidFill>
                <a:schemeClr val="tx1"/>
              </a:solidFill>
              <a:effectLst/>
              <a:latin typeface="+mn-lt"/>
              <a:ea typeface="+mn-ea"/>
              <a:cs typeface="+mn-cs"/>
            </a:endParaRPr>
          </a:p>
          <a:p>
            <a:endParaRPr lang="nl-NL" sz="1200" b="0" i="0" kern="1200" baseline="0" dirty="0" smtClean="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DFDF09D0-F80B-466D-BCD6-1091632767EB}" type="slidenum">
              <a:rPr lang="nl-NL" smtClean="0"/>
              <a:t>2</a:t>
            </a:fld>
            <a:endParaRPr lang="nl-NL"/>
          </a:p>
        </p:txBody>
      </p:sp>
    </p:spTree>
    <p:extLst>
      <p:ext uri="{BB962C8B-B14F-4D97-AF65-F5344CB8AC3E}">
        <p14:creationId xmlns:p14="http://schemas.microsoft.com/office/powerpoint/2010/main" val="1019196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FDF09D0-F80B-466D-BCD6-1091632767EB}" type="slidenum">
              <a:rPr lang="nl-NL" smtClean="0"/>
              <a:t>22</a:t>
            </a:fld>
            <a:endParaRPr lang="nl-NL"/>
          </a:p>
        </p:txBody>
      </p:sp>
    </p:spTree>
    <p:extLst>
      <p:ext uri="{BB962C8B-B14F-4D97-AF65-F5344CB8AC3E}">
        <p14:creationId xmlns:p14="http://schemas.microsoft.com/office/powerpoint/2010/main" val="190630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kern="1200" dirty="0" smtClean="0">
                <a:solidFill>
                  <a:schemeClr val="tx1"/>
                </a:solidFill>
                <a:effectLst/>
                <a:latin typeface="+mn-lt"/>
                <a:ea typeface="+mn-ea"/>
                <a:cs typeface="+mn-cs"/>
              </a:rPr>
              <a:t>Informeren van betrokkenen (informatieplicht)</a:t>
            </a:r>
            <a:endParaRPr lang="nl-NL" b="1" dirty="0" smtClean="0">
              <a:effectLst/>
            </a:endParaRPr>
          </a:p>
          <a:p>
            <a:endParaRPr lang="nl-NL" b="1" dirty="0" smtClean="0">
              <a:effectLst/>
            </a:endParaRPr>
          </a:p>
          <a:p>
            <a:r>
              <a:rPr lang="nl-NL" b="1" dirty="0" smtClean="0">
                <a:effectLst/>
              </a:rPr>
              <a:t>1 Informatieplicht als persoonsgegevens verkregen zijn bij betrokkene</a:t>
            </a:r>
            <a:endParaRPr lang="nl-NL" dirty="0" smtClean="0">
              <a:effectLst/>
            </a:endParaRPr>
          </a:p>
          <a:p>
            <a:r>
              <a:rPr lang="nl-NL" dirty="0" smtClean="0">
                <a:effectLst/>
              </a:rPr>
              <a:t>Wanneer persoonsgegevens betreffende een betrokkene bij die persoon worden verzameld, moet de verwerkingsverantwoordelijke de betrokkene bij de verkrijging van de persoonsgegevens al de volgende informatie verstrekken:</a:t>
            </a:r>
          </a:p>
          <a:p>
            <a:r>
              <a:rPr lang="nl-NL" dirty="0" smtClean="0">
                <a:effectLst/>
              </a:rPr>
              <a:t>de identiteit en de contactgegevens van de verwerkingsverantwoordelijke, (en, in voorkomend geval, van de vertegenwoordiger van de verwerkingsverantwoordelijke);</a:t>
            </a:r>
          </a:p>
          <a:p>
            <a:r>
              <a:rPr lang="nl-NL" dirty="0" smtClean="0">
                <a:effectLst/>
              </a:rPr>
              <a:t>in voorkomend geval, de contactgegevens van de functionaris voor gegevensbescherming;</a:t>
            </a:r>
          </a:p>
          <a:p>
            <a:r>
              <a:rPr lang="nl-NL" dirty="0" smtClean="0">
                <a:effectLst/>
              </a:rPr>
              <a:t>de verwerkingsdoeleinden waarvoor de persoonsgegevens zijn bestemd, en de rechtsgrond voor de verwerking;</a:t>
            </a:r>
          </a:p>
          <a:p>
            <a:r>
              <a:rPr lang="nl-NL" dirty="0" smtClean="0">
                <a:effectLst/>
              </a:rPr>
              <a:t>de gerechtvaardigde belangen van de verwerkingsverantwoordelijke of van een derde, indien de verwerking op artikel 6, lid 1, punt f), is gebaseerd;</a:t>
            </a:r>
          </a:p>
          <a:p>
            <a:r>
              <a:rPr lang="nl-NL" dirty="0" smtClean="0">
                <a:effectLst/>
              </a:rPr>
              <a:t>in voorkomend geval, de ontvangers of categorieën van ontvangers van de persoonsgegevens;</a:t>
            </a:r>
          </a:p>
          <a:p>
            <a:r>
              <a:rPr lang="nl-NL" dirty="0" smtClean="0">
                <a:effectLst/>
              </a:rPr>
              <a:t>in voorkomend geval, dat de verwerkingsverantwoordelijke het voornemen heeft de persoonsgegevens door te geven aan een derde land of een internationale organisatie; of er al dan niet een adequaatheidsbesluit van de Commissie bestaat; of, in het geval van in artikel 46, artikel 47 of artikel 49, lid 1, tweede alinea, bedoelde doorgiften, welke de passende of geschikte waarborgen zijn, hoe er een kopie van kan worden verkregen of waar ze kunnen worden geraadpleegd</a:t>
            </a:r>
          </a:p>
          <a:p>
            <a:r>
              <a:rPr lang="nl-NL" dirty="0" smtClean="0">
                <a:effectLst/>
              </a:rPr>
              <a:t>Naast de bovengenoemde informatie verstrekt de verwerkingsverantwoordelijke de betrokkene bij de verkrijging van de persoonsgegevens de volgende aanvullende informatie om een behoorlijke en transparante verwerking te waarborgen:</a:t>
            </a:r>
          </a:p>
          <a:p>
            <a:r>
              <a:rPr lang="nl-NL" dirty="0" smtClean="0">
                <a:effectLst/>
              </a:rPr>
              <a:t>de periode gedurende welke de persoonsgegevens zullen worden opgeslagen, of indien dat niet mogelijk is, de criteria ter bepaling van die termijn;</a:t>
            </a:r>
          </a:p>
          <a:p>
            <a:r>
              <a:rPr lang="nl-NL" dirty="0" smtClean="0">
                <a:effectLst/>
              </a:rPr>
              <a:t>dat de betrokkene het recht heeft de verwerkingsverantwoordelijke te verzoeken om inzage van en rectificatie of </a:t>
            </a:r>
            <a:r>
              <a:rPr lang="nl-NL" dirty="0" err="1" smtClean="0">
                <a:effectLst/>
              </a:rPr>
              <a:t>wissing</a:t>
            </a:r>
            <a:r>
              <a:rPr lang="nl-NL" dirty="0" smtClean="0">
                <a:effectLst/>
              </a:rPr>
              <a:t> van de persoonsgegevens of beperking van de hem betreffende verwerking, alsmede het recht tegen de verwerking bezwaar te maken en het recht op gegevensoverdraagbaarheid;</a:t>
            </a:r>
          </a:p>
          <a:p>
            <a:r>
              <a:rPr lang="nl-NL" dirty="0" smtClean="0">
                <a:effectLst/>
              </a:rPr>
              <a:t>wanneer de verwerking op toestemming van de betrokkene is gebaseerd, dat de betrokkene het recht heeft de toestemming te allen tijde in te trekken, zonder dat dit afbreuk doet aan de rechtmatigheid van de verwerking op basis van de toestemming vóór de intrekking daarvan;</a:t>
            </a:r>
          </a:p>
          <a:p>
            <a:r>
              <a:rPr lang="nl-NL" dirty="0" smtClean="0">
                <a:effectLst/>
              </a:rPr>
              <a:t>dat de betrokkene het recht heeft klacht in te dienen bij een toezichthoudende autoriteit;</a:t>
            </a:r>
          </a:p>
          <a:p>
            <a:r>
              <a:rPr lang="nl-NL" dirty="0" smtClean="0">
                <a:effectLst/>
              </a:rPr>
              <a:t>of de verstrekking van persoonsgegevens een wettelijke of contractuele verplichting is dan wel een noodzakelijke voorwaarde om een overeenkomst te sluiten, en of de betrokkene verplicht is de persoonsgegevens te verstrekken en wat de mogelijke gevolgen zijn wanneer deze gegevens niet worden verstrekt;</a:t>
            </a:r>
          </a:p>
          <a:p>
            <a:r>
              <a:rPr lang="nl-NL" dirty="0" smtClean="0">
                <a:effectLst/>
              </a:rPr>
              <a:t>het bestaan van geautomatiseerde besluitvorming, met inbegrip van profilering, en, ten minste in die gevallen, nuttige informatie over de onderliggende logica, alsmede het belang en de verwachte gevolgen van die verwerking voor de betrokkene.</a:t>
            </a:r>
          </a:p>
          <a:p>
            <a:r>
              <a:rPr lang="nl-NL" dirty="0" smtClean="0">
                <a:effectLst/>
              </a:rPr>
              <a:t> </a:t>
            </a:r>
          </a:p>
          <a:p>
            <a:r>
              <a:rPr lang="nl-NL" b="1" dirty="0" smtClean="0">
                <a:effectLst/>
              </a:rPr>
              <a:t>NB:</a:t>
            </a:r>
            <a:r>
              <a:rPr lang="nl-NL" dirty="0" smtClean="0">
                <a:effectLst/>
              </a:rPr>
              <a:t> Wanneer de verwerkingsverantwoordelijke voornemens is de persoonsgegevens verder te verwerken </a:t>
            </a:r>
            <a:r>
              <a:rPr lang="nl-NL" b="1" dirty="0" smtClean="0">
                <a:effectLst/>
              </a:rPr>
              <a:t>voor een ander doel dan dat waarvoor de persoonsgegevens zijn verzameld</a:t>
            </a:r>
            <a:r>
              <a:rPr lang="nl-NL" dirty="0" smtClean="0">
                <a:effectLst/>
              </a:rPr>
              <a:t>, verstrekt de verwerkingsverantwoordelijke de betrokkene vóór die verdere verwerking informatie over dat andere doel en alle relevante verdere informatie die hierboven is genoemd.</a:t>
            </a:r>
          </a:p>
          <a:p>
            <a:endParaRPr lang="nl-NL" b="1" dirty="0" smtClean="0">
              <a:effectLst/>
            </a:endParaRPr>
          </a:p>
          <a:p>
            <a:r>
              <a:rPr lang="nl-NL" b="1" dirty="0" smtClean="0">
                <a:effectLst/>
              </a:rPr>
              <a:t>NB</a:t>
            </a:r>
            <a:r>
              <a:rPr lang="nl-NL" dirty="0" smtClean="0">
                <a:effectLst/>
              </a:rPr>
              <a:t>: Bovenstaande verplichtingen zijn niet van toepassing wanneer en voor zover </a:t>
            </a:r>
            <a:r>
              <a:rPr lang="nl-NL" b="1" dirty="0" smtClean="0">
                <a:effectLst/>
              </a:rPr>
              <a:t>de betrokkene reeds over de informatie beschikt</a:t>
            </a:r>
            <a:r>
              <a:rPr lang="nl-NL" dirty="0" smtClean="0">
                <a:effectLst/>
              </a:rPr>
              <a:t>.</a:t>
            </a:r>
          </a:p>
          <a:p>
            <a:r>
              <a:rPr lang="nl-NL" dirty="0" smtClean="0">
                <a:effectLst/>
              </a:rPr>
              <a:t> </a:t>
            </a:r>
          </a:p>
          <a:p>
            <a:endParaRPr lang="nl-NL" b="1" dirty="0" smtClean="0">
              <a:effectLst/>
            </a:endParaRPr>
          </a:p>
          <a:p>
            <a:r>
              <a:rPr lang="nl-NL" b="1" dirty="0" smtClean="0">
                <a:effectLst/>
              </a:rPr>
              <a:t>2 Informatieplicht als persoonsgegevens niet verkregen zijn bij de betrokkene</a:t>
            </a:r>
            <a:endParaRPr lang="nl-NL" dirty="0" smtClean="0">
              <a:effectLst/>
            </a:endParaRPr>
          </a:p>
          <a:p>
            <a:r>
              <a:rPr lang="nl-NL" dirty="0" smtClean="0">
                <a:effectLst/>
              </a:rPr>
              <a:t>Wanneer persoonsgegevens niet van de betrokkene zijn verkregen, verstrekt de verwerkingsverantwoordelijke de betrokkene de volgende informatie:</a:t>
            </a:r>
          </a:p>
          <a:p>
            <a:r>
              <a:rPr lang="nl-NL" dirty="0" smtClean="0">
                <a:effectLst/>
              </a:rPr>
              <a:t>de identiteit en de contactgegevens van de verwerkingsverantwoordelijke en, in voorkomend geval, van de vertegenwoordiger van de verwerkingsverantwoordelijke;</a:t>
            </a:r>
          </a:p>
          <a:p>
            <a:r>
              <a:rPr lang="nl-NL" dirty="0" smtClean="0">
                <a:effectLst/>
              </a:rPr>
              <a:t>in voorkomend geval, de contactgegevens van de functionaris voor gegevensbescherming;</a:t>
            </a:r>
          </a:p>
          <a:p>
            <a:r>
              <a:rPr lang="nl-NL" dirty="0" smtClean="0">
                <a:effectLst/>
              </a:rPr>
              <a:t>de verwerkingsdoeleinden waarvoor de persoonsgegevens zijn bestemd, en de rechtsgrond voor de verwerking;</a:t>
            </a:r>
          </a:p>
          <a:p>
            <a:r>
              <a:rPr lang="nl-NL" dirty="0" smtClean="0">
                <a:effectLst/>
              </a:rPr>
              <a:t>de betrokken categorieën van persoonsgegevens;</a:t>
            </a:r>
          </a:p>
          <a:p>
            <a:r>
              <a:rPr lang="nl-NL" dirty="0" smtClean="0">
                <a:effectLst/>
              </a:rPr>
              <a:t>in voorkomend geval, de ontvangers of categorieën van ontvangers van de persoonsgegevens;</a:t>
            </a:r>
          </a:p>
          <a:p>
            <a:r>
              <a:rPr lang="nl-NL" dirty="0" smtClean="0">
                <a:effectLst/>
              </a:rPr>
              <a:t>Naast de bovenstaande informatie verstrekt de verwerkingsverantwoordelijke de betrokkene de volgende informatie om ten overstaan van de betrokkene een behoorlijke en transparante verwerking te waarborgen:</a:t>
            </a:r>
          </a:p>
          <a:p>
            <a:r>
              <a:rPr lang="nl-NL" dirty="0" smtClean="0">
                <a:effectLst/>
              </a:rPr>
              <a:t>de periode gedurende welke de persoonsgegevens zullen worden opgeslagen, of indien dat niet mogelijk is, de criteria om die termijn te bepalen;</a:t>
            </a:r>
          </a:p>
          <a:p>
            <a:r>
              <a:rPr lang="nl-NL" dirty="0" smtClean="0">
                <a:effectLst/>
              </a:rPr>
              <a:t>de gerechtvaardigde belangen van de verwerkingsverantwoordelijke of van een derde, indien de verwerking op gerechtvaardigd belang (artikel 6, lid 1, onder f), is gebaseerd;</a:t>
            </a:r>
          </a:p>
          <a:p>
            <a:r>
              <a:rPr lang="nl-NL" dirty="0" smtClean="0">
                <a:effectLst/>
              </a:rPr>
              <a:t>dat de betrokkene het recht heeft de verwerkingsverantwoordelijke te verzoeken om inzage van en rectificatie of </a:t>
            </a:r>
            <a:r>
              <a:rPr lang="nl-NL" dirty="0" err="1" smtClean="0">
                <a:effectLst/>
              </a:rPr>
              <a:t>wissing</a:t>
            </a:r>
            <a:r>
              <a:rPr lang="nl-NL" dirty="0" smtClean="0">
                <a:effectLst/>
              </a:rPr>
              <a:t> van persoonsgegevens of om beperking van de hem betreffende verwerking, alsmede het recht tegen verwerking van bezwaar te maken en het recht op gegevensoverdraagbaarheid;</a:t>
            </a:r>
          </a:p>
          <a:p>
            <a:r>
              <a:rPr lang="nl-NL" dirty="0" smtClean="0">
                <a:effectLst/>
              </a:rPr>
              <a:t>wanneer verwerking op toestemming van de betrokkene is gebaseerd, dat de betrokkene het recht heeft de toestemming te allen tijde in te trekken, zonder dat dit afbreuk doet aan de rechtmatigheid van de verwerking op basis van de toestemming vóór de intrekking daarvan;</a:t>
            </a:r>
          </a:p>
          <a:p>
            <a:r>
              <a:rPr lang="nl-NL" dirty="0" smtClean="0">
                <a:effectLst/>
              </a:rPr>
              <a:t>dat de betrokkene het recht heeft klacht in te dienen bij een toezichthoudende autoriteit;</a:t>
            </a:r>
          </a:p>
          <a:p>
            <a:r>
              <a:rPr lang="nl-NL" dirty="0" smtClean="0">
                <a:effectLst/>
              </a:rPr>
              <a:t>de bron waar de persoonsgegevens vandaan komen, en in voorkomend geval, of zij afkomstig zijn van openbare bronnen;</a:t>
            </a:r>
          </a:p>
          <a:p>
            <a:r>
              <a:rPr lang="nl-NL" dirty="0" smtClean="0">
                <a:effectLst/>
              </a:rPr>
              <a:t>het bestaan van geautomatiseerde besluitvorming, met inbegrip van profilering, en, ten minste in die gevallen, nuttige informatie over de onderliggende logica, alsmede het belang en de verwachte gevolgen van die verwerking voor de betrokkene.</a:t>
            </a:r>
          </a:p>
          <a:p>
            <a:r>
              <a:rPr lang="nl-NL" dirty="0" smtClean="0">
                <a:effectLst/>
              </a:rPr>
              <a:t>De verwerkingsverantwoordelijke verstrekt de informatie:</a:t>
            </a:r>
          </a:p>
          <a:p>
            <a:r>
              <a:rPr lang="nl-NL" dirty="0" smtClean="0">
                <a:effectLst/>
              </a:rPr>
              <a:t>binnen een redelijke termijn, maar uiterlijk binnen één maand na de verkrijging van de persoonsgegevens, afhankelijk van de concrete omstandigheden waarin de persoonsgegevens worden verwerkt;</a:t>
            </a:r>
          </a:p>
          <a:p>
            <a:r>
              <a:rPr lang="nl-NL" dirty="0" smtClean="0">
                <a:effectLst/>
              </a:rPr>
              <a:t>indien de persoonsgegevens zullen worden gebruikt voor communicatie met de betrokkene, uiterlijk op het moment van het eerste contact met de betrokkene; of</a:t>
            </a:r>
          </a:p>
          <a:p>
            <a:r>
              <a:rPr lang="nl-NL" dirty="0" smtClean="0">
                <a:effectLst/>
              </a:rPr>
              <a:t>indien verstrekking van de gegevens aan een andere ontvanger wordt overwogen, uiterlijk op het tijdstip waarop de persoonsgegevens voor het eerst worden verstrekt.</a:t>
            </a:r>
          </a:p>
          <a:p>
            <a:endParaRPr lang="nl-NL" b="1" dirty="0" smtClean="0">
              <a:effectLst/>
            </a:endParaRPr>
          </a:p>
          <a:p>
            <a:r>
              <a:rPr lang="nl-NL" b="1" dirty="0" smtClean="0">
                <a:effectLst/>
              </a:rPr>
              <a:t>NB: </a:t>
            </a:r>
            <a:r>
              <a:rPr lang="nl-NL" dirty="0" smtClean="0">
                <a:effectLst/>
              </a:rPr>
              <a:t>Wanneer de verwerkingsverantwoordelijke voornemens is de persoonsgegevens verder te verwerken voor een ander doel dan dat waarvoor de persoonsgegevens zijn verkregen, verstrekt de verwerkingsverantwoordelijke de betrokkene vóór die verdere verwerking informatie over dat andere doel en alle relevante verdere informatie als hierboven genoemd</a:t>
            </a:r>
          </a:p>
          <a:p>
            <a:r>
              <a:rPr lang="nl-NL" dirty="0" smtClean="0">
                <a:effectLst/>
              </a:rPr>
              <a:t> </a:t>
            </a:r>
          </a:p>
          <a:p>
            <a:r>
              <a:rPr lang="nl-NL" b="1" dirty="0" smtClean="0">
                <a:effectLst/>
              </a:rPr>
              <a:t>NB: </a:t>
            </a:r>
            <a:r>
              <a:rPr lang="nl-NL" dirty="0" smtClean="0">
                <a:effectLst/>
              </a:rPr>
              <a:t>Bovenstaande verplichtingen zijn niet van toepassing wanneer en voor zover:</a:t>
            </a:r>
          </a:p>
          <a:p>
            <a:r>
              <a:rPr lang="nl-NL" dirty="0" smtClean="0">
                <a:effectLst/>
              </a:rPr>
              <a:t>de betrokkene reeds over de informatie beschikt;</a:t>
            </a:r>
          </a:p>
          <a:p>
            <a:r>
              <a:rPr lang="nl-NL" dirty="0" smtClean="0">
                <a:effectLst/>
              </a:rPr>
              <a:t>het verstrekken van die informatie onmogelijk blijkt of onevenredig veel inspanning zou vergen, in het bijzonder bij verwerking met het oog op archivering in het algemeen belang, wetenschappelijk of historisch onderzoek of statistische doeleinden, behoudens de in artikel 89, lid 1, bedoelde voorwaarden en waarborgen, of voor zover de in lid 1 van dit artikel bedoelde verplichting de verwezenlijking van de doeleinden van die verwerking onmogelijk dreigt te maken of ernstig in het gedrang dreigt te brengen. In dergelijke gevallen neemt de verwerkingsverantwoordelijke passende maatregelen om de rechten, de vrijheden en de gerechtvaardigde belangen van de betrokkene te beschermen, waaronder het openbaar maken van de informatie;</a:t>
            </a:r>
          </a:p>
          <a:p>
            <a:r>
              <a:rPr lang="nl-NL" dirty="0" smtClean="0">
                <a:effectLst/>
              </a:rPr>
              <a:t>het verkrijgen of verstrekken van de gegevens uitdrukkelijk is voorgeschreven bij Unie- of lidstatelijk recht dat op de verwerkingsverantwoordelijke van toepassing is en dat recht voorziet in passende maatregelen om de gerechtvaardigde belangen van de betrokkene te beschermen; of</a:t>
            </a:r>
          </a:p>
          <a:p>
            <a:r>
              <a:rPr lang="nl-NL" dirty="0" smtClean="0">
                <a:effectLst/>
              </a:rPr>
              <a:t>de persoonsgegevens vertrouwelijk moeten blijven uit hoofde van een beroepsgeheim in het kader van Unierecht of </a:t>
            </a:r>
            <a:r>
              <a:rPr lang="nl-NL" dirty="0" err="1" smtClean="0">
                <a:effectLst/>
              </a:rPr>
              <a:t>lidstatelijke</a:t>
            </a:r>
            <a:r>
              <a:rPr lang="nl-NL" dirty="0" smtClean="0">
                <a:effectLst/>
              </a:rPr>
              <a:t> recht, waaronder een statutaire geheimhoudingsplicht.</a:t>
            </a:r>
          </a:p>
          <a:p>
            <a:endParaRPr lang="nl-NL" dirty="0"/>
          </a:p>
        </p:txBody>
      </p:sp>
      <p:sp>
        <p:nvSpPr>
          <p:cNvPr id="4" name="Slide Number Placeholder 3"/>
          <p:cNvSpPr>
            <a:spLocks noGrp="1"/>
          </p:cNvSpPr>
          <p:nvPr>
            <p:ph type="sldNum" sz="quarter" idx="10"/>
          </p:nvPr>
        </p:nvSpPr>
        <p:spPr/>
        <p:txBody>
          <a:bodyPr/>
          <a:lstStyle/>
          <a:p>
            <a:fld id="{DFDF09D0-F80B-466D-BCD6-1091632767EB}" type="slidenum">
              <a:rPr lang="nl-NL" smtClean="0"/>
              <a:t>23</a:t>
            </a:fld>
            <a:endParaRPr lang="nl-NL"/>
          </a:p>
        </p:txBody>
      </p:sp>
    </p:spTree>
    <p:extLst>
      <p:ext uri="{BB962C8B-B14F-4D97-AF65-F5344CB8AC3E}">
        <p14:creationId xmlns:p14="http://schemas.microsoft.com/office/powerpoint/2010/main" val="2871452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kern="1200" dirty="0" smtClean="0">
                <a:solidFill>
                  <a:schemeClr val="tx1"/>
                </a:solidFill>
                <a:effectLst/>
                <a:latin typeface="+mn-lt"/>
                <a:ea typeface="+mn-ea"/>
                <a:cs typeface="+mn-cs"/>
              </a:rPr>
              <a:t>Noodzakelijkheidsbeginsel, Proportionaliteit en Subsidiariteit</a:t>
            </a:r>
          </a:p>
          <a:p>
            <a:endParaRPr lang="nl-NL" sz="1200" b="1" kern="1200" dirty="0" smtClean="0">
              <a:solidFill>
                <a:schemeClr val="tx1"/>
              </a:solidFill>
              <a:effectLst/>
              <a:latin typeface="+mn-lt"/>
              <a:ea typeface="+mn-ea"/>
              <a:cs typeface="+mn-cs"/>
            </a:endParaRPr>
          </a:p>
          <a:p>
            <a:r>
              <a:rPr lang="nl-NL" sz="1200" b="1" kern="1200" dirty="0" smtClean="0">
                <a:solidFill>
                  <a:schemeClr val="tx1"/>
                </a:solidFill>
                <a:effectLst/>
                <a:latin typeface="+mn-lt"/>
                <a:ea typeface="+mn-ea"/>
                <a:cs typeface="+mn-cs"/>
              </a:rPr>
              <a:t>***</a:t>
            </a:r>
          </a:p>
          <a:p>
            <a:endParaRPr lang="nl-NL" sz="1200" b="1" kern="1200" dirty="0" smtClean="0">
              <a:solidFill>
                <a:schemeClr val="tx1"/>
              </a:solidFill>
              <a:effectLst/>
              <a:latin typeface="+mn-lt"/>
              <a:ea typeface="+mn-ea"/>
              <a:cs typeface="+mn-cs"/>
            </a:endParaRPr>
          </a:p>
          <a:p>
            <a:r>
              <a:rPr lang="nl-NL" sz="1200" b="1" kern="1200" dirty="0" smtClean="0">
                <a:solidFill>
                  <a:schemeClr val="tx1"/>
                </a:solidFill>
                <a:effectLst/>
                <a:latin typeface="+mn-lt"/>
                <a:ea typeface="+mn-ea"/>
                <a:cs typeface="+mn-cs"/>
              </a:rPr>
              <a:t>Rechten van betrokkenen</a:t>
            </a:r>
            <a:endParaRPr lang="nl-NL" b="1" dirty="0" smtClean="0">
              <a:effectLst/>
            </a:endParaRPr>
          </a:p>
          <a:p>
            <a:r>
              <a:rPr lang="nl-NL" b="1" dirty="0" smtClean="0">
                <a:effectLst/>
              </a:rPr>
              <a:t>Procedures en maatregelen rond rechten van betrokkenen</a:t>
            </a:r>
            <a:br>
              <a:rPr lang="nl-NL" b="1" dirty="0" smtClean="0">
                <a:effectLst/>
              </a:rPr>
            </a:br>
            <a:endParaRPr lang="nl-NL" dirty="0" smtClean="0">
              <a:effectLst/>
            </a:endParaRPr>
          </a:p>
          <a:p>
            <a:r>
              <a:rPr lang="nl-NL" dirty="0" smtClean="0">
                <a:effectLst/>
              </a:rPr>
              <a:t>De verantwoordelijke informeert de betrokkene onverwijld en in ieder geval  </a:t>
            </a:r>
            <a:r>
              <a:rPr lang="nl-NL" b="1" dirty="0" smtClean="0">
                <a:effectLst/>
              </a:rPr>
              <a:t>binnen een maand</a:t>
            </a:r>
            <a:r>
              <a:rPr lang="nl-NL" dirty="0" smtClean="0">
                <a:effectLst/>
              </a:rPr>
              <a:t> na ontvangst van het verzoek over het gevolg dat aan het verzoek is gegeven</a:t>
            </a:r>
          </a:p>
          <a:p>
            <a:r>
              <a:rPr lang="nl-NL" dirty="0" smtClean="0">
                <a:effectLst/>
              </a:rPr>
              <a:t>Afhankelijk van de complexiteit van de verzoeken en van het aantal verzoeken kan die termijn indien nodig met nog een of twee maanden worden verlengd. De verwerkingsverantwoordelijke stelt de betrokkene binnen een maand na ontvangst van het verzoek in kennis van een dergelijke verlenging.</a:t>
            </a:r>
          </a:p>
          <a:p>
            <a:r>
              <a:rPr lang="nl-NL" dirty="0" smtClean="0">
                <a:effectLst/>
              </a:rPr>
              <a:t>De informatie wordt schriftelijk of met andere middelen, met inbegrip van, indien dit passend is, elektronische middelen, </a:t>
            </a:r>
            <a:r>
              <a:rPr lang="nl-NL" dirty="0" err="1" smtClean="0">
                <a:effectLst/>
              </a:rPr>
              <a:t>verstrekt.Indien</a:t>
            </a:r>
            <a:r>
              <a:rPr lang="nl-NL" dirty="0" smtClean="0">
                <a:effectLst/>
              </a:rPr>
              <a:t> de betrokkene daarom verzoekt, kan de informatie mondeling worden meegedeeld, op voorwaarde dat de identiteit van de betrokkene met andere middelen bewezen is.</a:t>
            </a:r>
          </a:p>
          <a:p>
            <a:r>
              <a:rPr lang="nl-NL" dirty="0" smtClean="0">
                <a:effectLst/>
              </a:rPr>
              <a:t>Wanneer de verwerkingsverantwoordelijke geen gevolg geeft aan het verzoek van de betrokkene, deelt hij deze laatste onverwijld en uiterlijk binnen één maand na ontvangst van het verzoek mee waarom het verzoek zonder gevolg is gebleven en informeert hij hem over de mogelijkheden een klacht in te dienen bij de toezichthoudende autoriteit en beroep in rechte in te stellen.</a:t>
            </a:r>
          </a:p>
          <a:p>
            <a:r>
              <a:rPr lang="nl-NL" dirty="0" smtClean="0">
                <a:effectLst/>
              </a:rPr>
              <a:t>Het verstrekken van informatie en het treffen van  maatregelen  geschieden kosteloos. Wanneer de verzoeken kennelijk ongegrond of buitensporig zijn (</a:t>
            </a:r>
            <a:r>
              <a:rPr lang="nl-NL" dirty="0" err="1" smtClean="0">
                <a:effectLst/>
              </a:rPr>
              <a:t>mn</a:t>
            </a:r>
            <a:r>
              <a:rPr lang="nl-NL" dirty="0" smtClean="0">
                <a:effectLst/>
              </a:rPr>
              <a:t> vanwege repetitieve karakter) mag de verwerkingsverantwoordelijke: een redelijke vergoeding in rekening brengen, daarbij rekening houdende met de administratieve kosten voor het verstrekken van de informatie of het treffen van maatregelen. Bewijslast voor duidelijk buitensporig karakter rust op de verantwoordelijke; of weigeren gevolg te geven aan het verzoek.</a:t>
            </a:r>
          </a:p>
          <a:p>
            <a:r>
              <a:rPr lang="nl-NL" dirty="0" smtClean="0">
                <a:effectLst/>
              </a:rPr>
              <a:t>Het is aan de verwerkingsverantwoordelijke om de kennelijk ongegronde of buitensporige aard van het verzoek aan te tonen.</a:t>
            </a:r>
          </a:p>
          <a:p>
            <a:r>
              <a:rPr lang="nl-NL" dirty="0" smtClean="0">
                <a:effectLst/>
              </a:rPr>
              <a:t>Onverminderd artikel 11 (verwerking waarvoor identificatie niet is vereist) kan de verwerkingsverantwoordelijke, wanneer hij redenen heeft om te twijfelen aan de identiteit van de natuurlijke persoon die het verzoek om aanvullende informatie vragen die nodig is ter bevestiging van de identiteit van de betrokkene.</a:t>
            </a:r>
          </a:p>
          <a:p>
            <a:r>
              <a:rPr lang="nl-NL" dirty="0" smtClean="0">
                <a:effectLst/>
              </a:rPr>
              <a:t> </a:t>
            </a:r>
          </a:p>
          <a:p>
            <a:r>
              <a:rPr lang="nl-NL" b="1" dirty="0" smtClean="0">
                <a:effectLst/>
              </a:rPr>
              <a:t>Verwerking waarvoor identificatie niet is vereist</a:t>
            </a:r>
            <a:endParaRPr lang="nl-NL" dirty="0" smtClean="0">
              <a:effectLst/>
            </a:endParaRPr>
          </a:p>
          <a:p>
            <a:r>
              <a:rPr lang="nl-NL" dirty="0" smtClean="0">
                <a:effectLst/>
              </a:rPr>
              <a:t>Indien de doeleinden waarvoor persoonsgegevens worden verwerkt, niet (meer) vereisen dat een betrokkene wordt identificeert, is de verwerkingsverantwoordelijke niet verplicht om, uitsluitend om aan deze </a:t>
            </a:r>
            <a:r>
              <a:rPr lang="nl-NL" dirty="0" err="1" smtClean="0">
                <a:effectLst/>
              </a:rPr>
              <a:t>privacyverordening</a:t>
            </a:r>
            <a:r>
              <a:rPr lang="nl-NL" dirty="0" smtClean="0">
                <a:effectLst/>
              </a:rPr>
              <a:t>  te voldoen, aanvullende gegevens ter identificatie van de betrokkene bij te houden, te verkrijgen of te verwerken. Als dat het geval is stelt de verwerkingsverantwoordelijke de betrokkene daarvan op de hoogte, indien mogelijk. In dergelijke gevallen zijn de onderstaande rechten van betrokkenen (inzagerecht, recht op rectificatie </a:t>
            </a:r>
            <a:r>
              <a:rPr lang="nl-NL" dirty="0" err="1" smtClean="0">
                <a:effectLst/>
              </a:rPr>
              <a:t>etc</a:t>
            </a:r>
            <a:r>
              <a:rPr lang="nl-NL" dirty="0" smtClean="0">
                <a:effectLst/>
              </a:rPr>
              <a:t>) niet van toepassing, behalve wanneer de betrokkene, met het oog op de uitoefening van zijn rechten uit hoofde van die artikelen, aanvullende gegevens verstrekt die het mogelijk maken hem te identificeren.</a:t>
            </a:r>
          </a:p>
          <a:p>
            <a:r>
              <a:rPr lang="nl-NL" dirty="0" smtClean="0">
                <a:effectLst/>
              </a:rPr>
              <a:t> </a:t>
            </a:r>
          </a:p>
          <a:p>
            <a:r>
              <a:rPr lang="nl-NL" b="1" dirty="0" smtClean="0">
                <a:effectLst/>
              </a:rPr>
              <a:t>1 Inzagerecht</a:t>
            </a:r>
            <a:endParaRPr lang="nl-NL" dirty="0" smtClean="0">
              <a:effectLst/>
            </a:endParaRPr>
          </a:p>
          <a:p>
            <a:r>
              <a:rPr lang="nl-NL" dirty="0" smtClean="0">
                <a:effectLst/>
              </a:rPr>
              <a:t>De betrokkene heeft het recht om van de verwerkingsverantwoordelijke uitsluitsel te verkrijgen over het al dan niet verwerken van hem betreffende persoonsgegevens en, wanneer dat het geval is, om inzage te verkrijgen van die persoonsgegevens en van de volgende informatie:</a:t>
            </a:r>
          </a:p>
          <a:p>
            <a:r>
              <a:rPr lang="nl-NL" dirty="0" smtClean="0">
                <a:effectLst/>
              </a:rPr>
              <a:t>de verwerkingsdoeleinden;</a:t>
            </a:r>
          </a:p>
          <a:p>
            <a:r>
              <a:rPr lang="nl-NL" dirty="0" smtClean="0">
                <a:effectLst/>
              </a:rPr>
              <a:t>de betrokken categorieën persoonsgegevens;</a:t>
            </a:r>
          </a:p>
          <a:p>
            <a:r>
              <a:rPr lang="nl-NL" dirty="0" smtClean="0">
                <a:effectLst/>
              </a:rPr>
              <a:t>de ontvangers of categorieën ontvangers (met name ontvangers in derde landen);</a:t>
            </a:r>
          </a:p>
          <a:p>
            <a:r>
              <a:rPr lang="nl-NL" dirty="0" smtClean="0">
                <a:effectLst/>
              </a:rPr>
              <a:t>indien mogelijk, de periode van opslag, of indien niet mogelijk de criteria die dienen om die termijn te bepalen;</a:t>
            </a:r>
          </a:p>
          <a:p>
            <a:r>
              <a:rPr lang="nl-NL" dirty="0" smtClean="0">
                <a:effectLst/>
              </a:rPr>
              <a:t>het bestaan van het recht op rectificatie of het wissen van persoonsgegevens te verlangen of bezwaar te maken;</a:t>
            </a:r>
          </a:p>
          <a:p>
            <a:r>
              <a:rPr lang="nl-NL" dirty="0" smtClean="0">
                <a:effectLst/>
              </a:rPr>
              <a:t>het recht om een klacht in te dienen bij de toezichthoudende autoriteit;</a:t>
            </a:r>
          </a:p>
          <a:p>
            <a:r>
              <a:rPr lang="nl-NL" dirty="0" smtClean="0">
                <a:effectLst/>
              </a:rPr>
              <a:t>wanneer de persoonsgegevens niet bij de betrokkene worden verzameld, alle beschikbare informatie over de bron van die gegevens;</a:t>
            </a:r>
          </a:p>
          <a:p>
            <a:r>
              <a:rPr lang="nl-NL" dirty="0" smtClean="0">
                <a:effectLst/>
              </a:rPr>
              <a:t>het bestaan van geautomatiseerde besluitvorming, met inbegrip van de in artikel 22, leden 1 en 4, bedoelde profilering, en, ten minste in die gevallen, nuttige informatie over de onderliggende logica, alsmede het belang en de verwachte gevolgen van die verwerking voor de betrokkene.</a:t>
            </a:r>
          </a:p>
          <a:p>
            <a:r>
              <a:rPr lang="nl-NL" dirty="0" smtClean="0">
                <a:effectLst/>
              </a:rPr>
              <a:t>Wanneer persoonsgegevens worden doorgegeven aan een derde land of een internationale organisatie, heeft de betrokkene het recht in kennis te worden gesteld van de passende waarborgen inzake de doorgifte (overeenkomstig art 46 AVG).</a:t>
            </a:r>
          </a:p>
          <a:p>
            <a:r>
              <a:rPr lang="nl-NL" b="1" dirty="0" smtClean="0">
                <a:effectLst/>
              </a:rPr>
              <a:t>NB:</a:t>
            </a:r>
            <a:endParaRPr lang="nl-NL" dirty="0" smtClean="0">
              <a:effectLst/>
            </a:endParaRPr>
          </a:p>
          <a:p>
            <a:r>
              <a:rPr lang="nl-NL" dirty="0" smtClean="0">
                <a:effectLst/>
              </a:rPr>
              <a:t>De verwerkingsverantwoordelijke verstrekt de betrokkene een kopie van de persoonsgegevens die worden verwerkt.</a:t>
            </a:r>
          </a:p>
          <a:p>
            <a:r>
              <a:rPr lang="nl-NL" dirty="0" smtClean="0">
                <a:effectLst/>
              </a:rPr>
              <a:t>Indien de betrokkene om bijkomende kopieën verzoekt, kan de verwerkingsverantwoordelijke op basis van de administratieve kosten een redelijke vergoeding aanrekenen.</a:t>
            </a:r>
          </a:p>
          <a:p>
            <a:r>
              <a:rPr lang="nl-NL" dirty="0" smtClean="0">
                <a:effectLst/>
              </a:rPr>
              <a:t>Wanneer de betrokkene zijn verzoek elektronisch indient, en niet om een andere regeling verzoekt, wordt de informatie in een gangbare elektronische vorm verstrekt.</a:t>
            </a:r>
          </a:p>
          <a:p>
            <a:r>
              <a:rPr lang="nl-NL" dirty="0" smtClean="0">
                <a:effectLst/>
              </a:rPr>
              <a:t>Het recht om een kopie te verkrijgen, doet geen afbreuk aan de rechten en vrijheden van anderen.</a:t>
            </a:r>
          </a:p>
          <a:p>
            <a:endParaRPr lang="nl-NL" b="1" dirty="0" smtClean="0">
              <a:effectLst/>
            </a:endParaRPr>
          </a:p>
          <a:p>
            <a:r>
              <a:rPr lang="nl-NL" b="1" dirty="0" smtClean="0">
                <a:effectLst/>
              </a:rPr>
              <a:t>2 Recht op rectificatie</a:t>
            </a:r>
            <a:endParaRPr lang="nl-NL" dirty="0" smtClean="0">
              <a:effectLst/>
            </a:endParaRPr>
          </a:p>
          <a:p>
            <a:r>
              <a:rPr lang="nl-NL" dirty="0" smtClean="0">
                <a:effectLst/>
              </a:rPr>
              <a:t>De betrokkene heeft het recht om van de verwerkingsverantwoordelijke onverwijld rectificatie van hem betreffende onjuiste persoonsgegevens te verkrijgen. Met inachtneming van de doeleinden van de verwerking heeft de betrokkene het recht </a:t>
            </a:r>
            <a:r>
              <a:rPr lang="nl-NL" dirty="0" err="1" smtClean="0">
                <a:effectLst/>
              </a:rPr>
              <a:t>vervollediging</a:t>
            </a:r>
            <a:r>
              <a:rPr lang="nl-NL" dirty="0" smtClean="0">
                <a:effectLst/>
              </a:rPr>
              <a:t> van onvolledige persoonsgegevens te verkrijgen, onder meer door een aanvullende verklaring te verstrekken.</a:t>
            </a:r>
          </a:p>
          <a:p>
            <a:r>
              <a:rPr lang="nl-NL" b="1" dirty="0" smtClean="0">
                <a:effectLst/>
              </a:rPr>
              <a:t>NB</a:t>
            </a:r>
            <a:r>
              <a:rPr lang="nl-NL" dirty="0" smtClean="0">
                <a:effectLst/>
              </a:rPr>
              <a:t>: Kennisgevingsplicht inzake rectificatie of wissen van persoonsgegevens of verwerkingsbeperking: De verwerkingsverantwoordelijke stelt iedere ontvanger aan wie persoonsgegevens zijn verstrekt, in kennis van elke rectificatie of </a:t>
            </a:r>
            <a:r>
              <a:rPr lang="nl-NL" dirty="0" err="1" smtClean="0">
                <a:effectLst/>
              </a:rPr>
              <a:t>wissing</a:t>
            </a:r>
            <a:r>
              <a:rPr lang="nl-NL" dirty="0" smtClean="0">
                <a:effectLst/>
              </a:rPr>
              <a:t> van persoonsgegevens of beperking van de verwerking (overeenkomstig artikel 16, artikel 17, lid 1, en artikel 18), tenzij dit onmogelijk blijkt of onevenredig veel inspanning vergt. De verwerkingsverantwoordelijke verstrekt de betrokkene informatie over deze ontvangers indien de betrokkene hierom verzoekt.</a:t>
            </a:r>
          </a:p>
          <a:p>
            <a:endParaRPr lang="nl-NL" b="1" dirty="0" smtClean="0">
              <a:effectLst/>
            </a:endParaRPr>
          </a:p>
          <a:p>
            <a:r>
              <a:rPr lang="nl-NL" b="1" dirty="0" smtClean="0">
                <a:effectLst/>
              </a:rPr>
              <a:t>3 Recht op vergetelheid</a:t>
            </a:r>
            <a:endParaRPr lang="nl-NL" dirty="0" smtClean="0">
              <a:effectLst/>
            </a:endParaRPr>
          </a:p>
          <a:p>
            <a:r>
              <a:rPr lang="nl-NL" dirty="0" smtClean="0">
                <a:effectLst/>
              </a:rPr>
              <a:t>De betrokkene heeft het recht van de verwerkingsverantwoordelijke zonder onredelijke vertraging </a:t>
            </a:r>
            <a:r>
              <a:rPr lang="nl-NL" dirty="0" err="1" smtClean="0">
                <a:effectLst/>
              </a:rPr>
              <a:t>wissing</a:t>
            </a:r>
            <a:r>
              <a:rPr lang="nl-NL" dirty="0" smtClean="0">
                <a:effectLst/>
              </a:rPr>
              <a:t> van hem betreffende persoonsgegevens te verkrijgen. De verwerkingsverantwoordelijke is verplicht persoonsgegevens zonder onredelijke vertraging te wissen wanneer een van de volgende gevallen van toepassing is:</a:t>
            </a:r>
          </a:p>
          <a:p>
            <a:r>
              <a:rPr lang="nl-NL" dirty="0" smtClean="0">
                <a:effectLst/>
              </a:rPr>
              <a:t>de gegevens zijn niet langer nodig voor doeleinden waar voor zij zijn verzameld of anderszins verwerkt;</a:t>
            </a:r>
          </a:p>
          <a:p>
            <a:r>
              <a:rPr lang="nl-NL" dirty="0" smtClean="0">
                <a:effectLst/>
              </a:rPr>
              <a:t>intrekking toestemming en er is geen andere rechtsgrond voor de verwerking;</a:t>
            </a:r>
          </a:p>
          <a:p>
            <a:r>
              <a:rPr lang="nl-NL" dirty="0" smtClean="0">
                <a:effectLst/>
              </a:rPr>
              <a:t>bezwaar van betrokkene, overeenkomstig art. 21 en er zijn geen prevalerende dwingende gerechtvaardigde gronden voor verwerking;</a:t>
            </a:r>
          </a:p>
          <a:p>
            <a:r>
              <a:rPr lang="nl-NL" dirty="0" smtClean="0">
                <a:effectLst/>
              </a:rPr>
              <a:t>de gegevens zijn onrechtmatig verwerkt;</a:t>
            </a:r>
          </a:p>
          <a:p>
            <a:r>
              <a:rPr lang="nl-NL" dirty="0" smtClean="0">
                <a:effectLst/>
              </a:rPr>
              <a:t>de persoonsgegevens moeten worden gewist om te voldoen aan een in het Unierecht of het </a:t>
            </a:r>
            <a:r>
              <a:rPr lang="nl-NL" dirty="0" err="1" smtClean="0">
                <a:effectLst/>
              </a:rPr>
              <a:t>lidstatelijke</a:t>
            </a:r>
            <a:r>
              <a:rPr lang="nl-NL" dirty="0" smtClean="0">
                <a:effectLst/>
              </a:rPr>
              <a:t> recht neergelegde wettelijke verplichting die op de verwerkingsverantwoordelijke rust;</a:t>
            </a:r>
          </a:p>
          <a:p>
            <a:r>
              <a:rPr lang="nl-NL" dirty="0" smtClean="0">
                <a:effectLst/>
              </a:rPr>
              <a:t>de persoonsgegevens zijn verzameld in verband met een aanbod van diensten van de informatiemaatschappij als bedoeld in artikel 8, lid 1 AVG (toestemming van kinderen).</a:t>
            </a:r>
          </a:p>
          <a:p>
            <a:r>
              <a:rPr lang="nl-NL" b="1" dirty="0" smtClean="0">
                <a:effectLst/>
              </a:rPr>
              <a:t>NB: </a:t>
            </a:r>
            <a:r>
              <a:rPr lang="nl-NL" dirty="0" smtClean="0">
                <a:effectLst/>
              </a:rPr>
              <a:t>Wanneer de verwerkingsverantwoordelijke de persoonsgegevens openbaar heeft gemaakt en verplicht is de persoonsgegevens te wissen, neemt hij, rekening houdend met de beschikbare technologie en de uitvoeringskosten, redelijke maatregelen, waaronder technische maatregelen, om verwerkingsverantwoordelijken die de persoonsgegevens verwerken, ervan op de hoogte te stellen dat de betrokkene de verwerkingsverantwoordelijken heeft verzocht om iedere koppeling naar, of kopie of reproductie van die persoonsgegevens te wissen.</a:t>
            </a:r>
          </a:p>
          <a:p>
            <a:r>
              <a:rPr lang="nl-NL" dirty="0" smtClean="0">
                <a:effectLst/>
              </a:rPr>
              <a:t>Het recht op vergetelheid is </a:t>
            </a:r>
            <a:r>
              <a:rPr lang="nl-NL" b="1" dirty="0" smtClean="0">
                <a:effectLst/>
              </a:rPr>
              <a:t>niet van toepassing</a:t>
            </a:r>
            <a:r>
              <a:rPr lang="nl-NL" dirty="0" smtClean="0">
                <a:effectLst/>
              </a:rPr>
              <a:t> voor zover verwerking nodig is:</a:t>
            </a:r>
          </a:p>
          <a:p>
            <a:r>
              <a:rPr lang="nl-NL" dirty="0" smtClean="0">
                <a:effectLst/>
              </a:rPr>
              <a:t>voor de uitoefening van het recht op vrijheid van meningsuiting en informatie;</a:t>
            </a:r>
          </a:p>
          <a:p>
            <a:r>
              <a:rPr lang="nl-NL" dirty="0" smtClean="0">
                <a:effectLst/>
              </a:rPr>
              <a:t>voor het nakomen van een in een het Unierecht of het </a:t>
            </a:r>
            <a:r>
              <a:rPr lang="nl-NL" dirty="0" err="1" smtClean="0">
                <a:effectLst/>
              </a:rPr>
              <a:t>lidstatelijke</a:t>
            </a:r>
            <a:r>
              <a:rPr lang="nl-NL" dirty="0" smtClean="0">
                <a:effectLst/>
              </a:rPr>
              <a:t> recht neergelegde wettelijke verwerkingsverplichting die op de verwerkingsverantwoordelijke rust, of voor het vervullen van een taak van algemeen belang of het uitoefenen van het openbaar gezag dat aan de verwerkingsverantwoordelijke is verleend;</a:t>
            </a:r>
          </a:p>
          <a:p>
            <a:r>
              <a:rPr lang="nl-NL" dirty="0" smtClean="0">
                <a:effectLst/>
              </a:rPr>
              <a:t>om redenen van algemeen belang op het gebied van volksgezondheid</a:t>
            </a:r>
          </a:p>
          <a:p>
            <a:r>
              <a:rPr lang="nl-NL" dirty="0" smtClean="0">
                <a:effectLst/>
              </a:rPr>
              <a:t>met het oog op archivering in het algemeen belang, wetenschappelijk of historisch onderzoek of statistische doeleinden (overeenkomstig artikel 89, lid 1,) voor zover het recht op vergetelheid de verwezenlijking van de doeleinden van die verwerking onmogelijk dreigt te maken of ernstig in het gedrang dreigt te brengen;</a:t>
            </a:r>
          </a:p>
          <a:p>
            <a:r>
              <a:rPr lang="nl-NL" dirty="0" smtClean="0">
                <a:effectLst/>
              </a:rPr>
              <a:t>voor de instelling, uitoefening of onderbouwing van een rechtsvordering.</a:t>
            </a:r>
          </a:p>
          <a:p>
            <a:endParaRPr lang="nl-NL" b="1" dirty="0" smtClean="0">
              <a:effectLst/>
            </a:endParaRPr>
          </a:p>
          <a:p>
            <a:r>
              <a:rPr lang="nl-NL" b="1" dirty="0" smtClean="0">
                <a:effectLst/>
              </a:rPr>
              <a:t>4 Recht op beperking van de verwerking </a:t>
            </a:r>
            <a:endParaRPr lang="nl-NL" dirty="0" smtClean="0">
              <a:effectLst/>
            </a:endParaRPr>
          </a:p>
          <a:p>
            <a:r>
              <a:rPr lang="nl-NL" dirty="0" smtClean="0">
                <a:effectLst/>
              </a:rPr>
              <a:t>De betrokkene heeft het recht van de verwerkingsverantwoordelijke de beperking van de verwerking te verkrijgen indien een van de volgende elementen van toepassing is:</a:t>
            </a:r>
          </a:p>
          <a:p>
            <a:r>
              <a:rPr lang="nl-NL" dirty="0" smtClean="0">
                <a:effectLst/>
              </a:rPr>
              <a:t>de juistheid ervan door de betrokkene wordt betwist, gedurende een periode die de voor de verwerking verantwoordelijke in staat stelt de juistheid van de gegevens te controleren;</a:t>
            </a:r>
          </a:p>
          <a:p>
            <a:r>
              <a:rPr lang="nl-NL" dirty="0" smtClean="0">
                <a:effectLst/>
              </a:rPr>
              <a:t>de verwerking is onrechtmatig en de betrokkene verzet zich tegen het wissen van de persoonsgegevens en verzoekt in de plaats daarvan om beperking van het gebruik ervan;</a:t>
            </a:r>
          </a:p>
          <a:p>
            <a:r>
              <a:rPr lang="nl-NL" dirty="0" smtClean="0">
                <a:effectLst/>
              </a:rPr>
              <a:t>de verwerkingsverantwoordelijke heeft de persoonsgegevens niet meer nodig voor de verwerkingsdoeleinden, maar de betrokkene heeft deze nodig voor de instelling, uitoefening of onderbouwing van een rechtsvordering;</a:t>
            </a:r>
          </a:p>
          <a:p>
            <a:r>
              <a:rPr lang="nl-NL" dirty="0" smtClean="0">
                <a:effectLst/>
              </a:rPr>
              <a:t>de betrokkene heeft overeenkomstig bezwaar gemaakt (artikel 21 AVG) tegen de verwerking, in afwachting van het antwoord op de vraag of de gerechtvaardigde gronden van de verwerkingsverantwoordelijke zwaarder wegen dan die van de betrokkene</a:t>
            </a:r>
          </a:p>
          <a:p>
            <a:r>
              <a:rPr lang="nl-NL" b="1" dirty="0" smtClean="0">
                <a:effectLst/>
              </a:rPr>
              <a:t>NB: </a:t>
            </a:r>
            <a:r>
              <a:rPr lang="nl-NL" dirty="0" smtClean="0">
                <a:effectLst/>
              </a:rPr>
              <a:t>Wanneer de verwerking is beperkt, worden persoonsgegevens, met uitzondering van de opslag ervan, slechts verwerkt met toestemming van de betrokkene of voor de instelling, uitoefening of onderbouwing van een rechtsvordering of ter bescherming van de rechten van een andere natuurlijke persoon of rechtspersoon of om gewichtige redenen van algemeen belang voor de Unie of voor een lidstaat.</a:t>
            </a:r>
          </a:p>
          <a:p>
            <a:r>
              <a:rPr lang="nl-NL" b="1" dirty="0" smtClean="0">
                <a:effectLst/>
              </a:rPr>
              <a:t>NB: </a:t>
            </a:r>
            <a:r>
              <a:rPr lang="nl-NL" dirty="0" smtClean="0">
                <a:effectLst/>
              </a:rPr>
              <a:t>Een betrokkene die een beperking van de verwerking heeft verkregen, wordt door de verwerkingsverantwoordelijke op de hoogte gebracht voordat de beperking van de verwerking wordt opgeheven.</a:t>
            </a:r>
          </a:p>
          <a:p>
            <a:r>
              <a:rPr lang="nl-NL" b="1" dirty="0" smtClean="0">
                <a:effectLst/>
              </a:rPr>
              <a:t>NB:</a:t>
            </a:r>
            <a:r>
              <a:rPr lang="nl-NL" dirty="0" smtClean="0">
                <a:effectLst/>
              </a:rPr>
              <a:t> Kennisgevingsplicht inzake rectificatie of </a:t>
            </a:r>
            <a:r>
              <a:rPr lang="nl-NL" dirty="0" err="1" smtClean="0">
                <a:effectLst/>
              </a:rPr>
              <a:t>wissing</a:t>
            </a:r>
            <a:r>
              <a:rPr lang="nl-NL" dirty="0" smtClean="0">
                <a:effectLst/>
              </a:rPr>
              <a:t> van persoonsgegevens of verwerkingsbeperking: De verwerkingsverantwoordelijke stelt iedere ontvanger aan wie persoonsgegevens zijn verstrekt, in kennis van elke rectificatie of </a:t>
            </a:r>
            <a:r>
              <a:rPr lang="nl-NL" dirty="0" err="1" smtClean="0">
                <a:effectLst/>
              </a:rPr>
              <a:t>wissing</a:t>
            </a:r>
            <a:r>
              <a:rPr lang="nl-NL" dirty="0" smtClean="0">
                <a:effectLst/>
              </a:rPr>
              <a:t> van persoonsgegevens of beperking van de verwerking (overeenkomstig artikel 16, artikel 17, lid 1, en artikel 18), tenzij dit onmogelijk blijkt of onevenredig veel inspanning vergt. De verwerkingsverantwoordelijke verstrekt de betrokkene informatie over deze ontvangers indien de betrokkene hierom verzoekt.</a:t>
            </a:r>
          </a:p>
          <a:p>
            <a:endParaRPr lang="nl-NL" b="1" dirty="0" smtClean="0">
              <a:effectLst/>
            </a:endParaRPr>
          </a:p>
          <a:p>
            <a:r>
              <a:rPr lang="nl-NL" b="1" dirty="0" smtClean="0">
                <a:effectLst/>
              </a:rPr>
              <a:t>5. Recht op overdraagbaarheid van gegevens</a:t>
            </a:r>
            <a:br>
              <a:rPr lang="nl-NL" b="1" dirty="0" smtClean="0">
                <a:effectLst/>
              </a:rPr>
            </a:br>
            <a:r>
              <a:rPr lang="nl-NL" dirty="0" smtClean="0">
                <a:effectLst/>
              </a:rPr>
              <a:t>De betrokkene heeft het recht de hem betreffende persoonsgegevens, die hij aan een verwerkingsverantwoordelijke heeft verstrekt, in een </a:t>
            </a:r>
            <a:r>
              <a:rPr lang="nl-NL" b="1" dirty="0" smtClean="0">
                <a:effectLst/>
              </a:rPr>
              <a:t>gestructureerde, gangbare en </a:t>
            </a:r>
            <a:r>
              <a:rPr lang="nl-NL" b="1" dirty="0" err="1" smtClean="0">
                <a:effectLst/>
              </a:rPr>
              <a:t>machineleesbare</a:t>
            </a:r>
            <a:r>
              <a:rPr lang="nl-NL" b="1" dirty="0" smtClean="0">
                <a:effectLst/>
              </a:rPr>
              <a:t> vorm</a:t>
            </a:r>
            <a:r>
              <a:rPr lang="nl-NL" dirty="0" smtClean="0">
                <a:effectLst/>
              </a:rPr>
              <a:t> te verkrijgen, en hij heeft het recht die gegevens aan een andere verwerkingsverantwoordelijke over te dragen, zonder daarbij te worden gehinderd door de verwerkingsverantwoordelijke aan wie de persoonsgegevens waren verstrekt, indien:</a:t>
            </a:r>
          </a:p>
          <a:p>
            <a:r>
              <a:rPr lang="nl-NL" dirty="0" smtClean="0">
                <a:effectLst/>
              </a:rPr>
              <a:t>de verwerking berust op toestemming uit hoofde van artikel 6, lid 1, punt a), of artikel 9, lid 2, punt a), of op een overeenkomst uit hoofde van artikel 6, lid 1, punt b); en</a:t>
            </a:r>
          </a:p>
          <a:p>
            <a:r>
              <a:rPr lang="nl-NL" dirty="0" smtClean="0">
                <a:effectLst/>
              </a:rPr>
              <a:t>de verwerking via geautomatiseerde procedés wordt verricht.</a:t>
            </a:r>
          </a:p>
          <a:p>
            <a:r>
              <a:rPr lang="nl-NL" dirty="0" smtClean="0">
                <a:effectLst/>
              </a:rPr>
              <a:t>Bij de uitoefening van zijn recht op gegevensoverdraagbaarheid  heeft de betrokkene het recht dat de persoonsgegevens, indien dit technisch mogelijk is, rechtstreeks van de ene verwerkingsverantwoordelijke naar de andere worden doorgezonden.</a:t>
            </a:r>
          </a:p>
          <a:p>
            <a:r>
              <a:rPr lang="nl-NL" b="1" dirty="0" smtClean="0">
                <a:effectLst/>
              </a:rPr>
              <a:t>NB: </a:t>
            </a:r>
            <a:r>
              <a:rPr lang="nl-NL" dirty="0" smtClean="0">
                <a:effectLst/>
              </a:rPr>
              <a:t>De uitoefening van dit recht laat artikel 17 (recht op vergetelheid) onverlet. Dat recht geldt niet voor de verwerking die noodzakelijk is voor de vervulling van een taak van algemeen belang of van een taak in het kader van de uitoefening van het openbaar gezag dat aan de verwerkingsverantwoordelijke is verleend.</a:t>
            </a:r>
          </a:p>
          <a:p>
            <a:r>
              <a:rPr lang="nl-NL" b="1" dirty="0" smtClean="0">
                <a:effectLst/>
              </a:rPr>
              <a:t>NB: </a:t>
            </a:r>
            <a:r>
              <a:rPr lang="nl-NL" dirty="0" smtClean="0">
                <a:effectLst/>
              </a:rPr>
              <a:t>Het recht op overdraagbaarheid van gegevens doet geen afbreuk aan de rechten en vrijheden van anderen.</a:t>
            </a:r>
          </a:p>
          <a:p>
            <a:endParaRPr lang="nl-NL" b="1" dirty="0" smtClean="0">
              <a:effectLst/>
            </a:endParaRPr>
          </a:p>
          <a:p>
            <a:r>
              <a:rPr lang="nl-NL" b="1" dirty="0" smtClean="0">
                <a:effectLst/>
              </a:rPr>
              <a:t>6. Recht op bezwaar</a:t>
            </a:r>
            <a:endParaRPr lang="nl-NL" dirty="0" smtClean="0">
              <a:effectLst/>
            </a:endParaRPr>
          </a:p>
          <a:p>
            <a:r>
              <a:rPr lang="nl-NL" dirty="0" smtClean="0">
                <a:effectLst/>
              </a:rPr>
              <a:t>De betrokkene heeft te allen tijde het recht om  bezwaar te maken tegen de verwerking van hem betreffende persoonsgegevens op basis van artikel 6, lid 1, onder e (taak van algemeen belang) of f, met inbegrip van profilering op basis van die bepalingen. De verwerkingsverantwoordelijke staakt de verwerking van de persoonsgegevens tenzij hij dwingende gerechtvaardigde gronden voor de verwerking aanvoert die zwaarder wegen dan de belangen, rechten en vrijheden van de betrokkene of die verband houden met de instelling, uitoefening of onderbouwing van een rechtsvordering.</a:t>
            </a:r>
          </a:p>
          <a:p>
            <a:r>
              <a:rPr lang="nl-NL" b="1" dirty="0" smtClean="0">
                <a:effectLst/>
              </a:rPr>
              <a:t>NB: </a:t>
            </a:r>
            <a:r>
              <a:rPr lang="nl-NL" dirty="0" smtClean="0">
                <a:effectLst/>
              </a:rPr>
              <a:t>Wanneer persoonsgegevens ten behoeve van direct marketing worden verwerkt, heeft de betrokkene te allen tijde het recht bezwaar te maken tegen de verwerking van hem betreffende persoonsgegevens voor dergelijke marketing, met inbegrip van profilering die betrekking heeft op direct marketing.</a:t>
            </a:r>
          </a:p>
          <a:p>
            <a:r>
              <a:rPr lang="nl-NL" b="1" dirty="0" smtClean="0">
                <a:effectLst/>
              </a:rPr>
              <a:t>NB: </a:t>
            </a:r>
            <a:r>
              <a:rPr lang="nl-NL" dirty="0" smtClean="0">
                <a:effectLst/>
              </a:rPr>
              <a:t>Wanneer de betrokkene bezwaar maakt tegen verwerking ten behoeve van direct marketing, worden de persoonsgegevens niet meer voor deze doeleinden verwerkt.</a:t>
            </a:r>
          </a:p>
          <a:p>
            <a:endParaRPr lang="nl-NL" dirty="0" smtClean="0">
              <a:effectLst/>
            </a:endParaRPr>
          </a:p>
          <a:p>
            <a:r>
              <a:rPr lang="nl-NL" dirty="0" smtClean="0">
                <a:effectLst/>
              </a:rPr>
              <a:t>En</a:t>
            </a:r>
          </a:p>
          <a:p>
            <a:endParaRPr lang="nl-NL" dirty="0" smtClean="0">
              <a:effectLst/>
            </a:endParaRPr>
          </a:p>
          <a:p>
            <a:r>
              <a:rPr lang="nl-NL" sz="1200" b="1" kern="1200" dirty="0" smtClean="0">
                <a:solidFill>
                  <a:schemeClr val="tx1"/>
                </a:solidFill>
                <a:effectLst/>
                <a:latin typeface="+mn-lt"/>
                <a:ea typeface="+mn-ea"/>
                <a:cs typeface="+mn-cs"/>
              </a:rPr>
              <a:t>Profilering</a:t>
            </a:r>
            <a:br>
              <a:rPr lang="nl-NL" sz="1200" b="1" kern="1200" dirty="0" smtClean="0">
                <a:solidFill>
                  <a:schemeClr val="tx1"/>
                </a:solidFill>
                <a:effectLst/>
                <a:latin typeface="+mn-lt"/>
                <a:ea typeface="+mn-ea"/>
                <a:cs typeface="+mn-cs"/>
              </a:rPr>
            </a:br>
            <a:endParaRPr lang="nl-NL" b="1" dirty="0" smtClean="0">
              <a:effectLst/>
            </a:endParaRPr>
          </a:p>
          <a:p>
            <a:r>
              <a:rPr lang="nl-NL" b="1" dirty="0" smtClean="0">
                <a:effectLst/>
              </a:rPr>
              <a:t>Geautomatiseerde individuele besluitvorming</a:t>
            </a:r>
            <a:endParaRPr lang="nl-NL" dirty="0" smtClean="0">
              <a:effectLst/>
            </a:endParaRPr>
          </a:p>
          <a:p>
            <a:r>
              <a:rPr lang="nl-NL" dirty="0" smtClean="0">
                <a:effectLst/>
              </a:rPr>
              <a:t>De betrokkene heeft het recht </a:t>
            </a:r>
            <a:r>
              <a:rPr lang="nl-NL" b="1" dirty="0" smtClean="0">
                <a:effectLst/>
              </a:rPr>
              <a:t>niet te worden onderworpen aan een uitsluitend op geautomatiseerde verwerking, waaronder profilering</a:t>
            </a:r>
            <a:r>
              <a:rPr lang="nl-NL" dirty="0" smtClean="0">
                <a:effectLst/>
              </a:rPr>
              <a:t>, gebaseerd besluit waaraan voor hem rechtsgevolgen zijn verbonden of dat hem anderszins in aanmerkelijke mate treft.</a:t>
            </a:r>
          </a:p>
          <a:p>
            <a:endParaRPr lang="nl-NL" dirty="0" smtClean="0">
              <a:effectLst/>
            </a:endParaRPr>
          </a:p>
          <a:p>
            <a:r>
              <a:rPr lang="nl-NL" b="1" dirty="0" smtClean="0">
                <a:effectLst/>
              </a:rPr>
              <a:t>Dit geldt niet indien het besluit:</a:t>
            </a:r>
          </a:p>
          <a:p>
            <a:r>
              <a:rPr lang="nl-NL" dirty="0" smtClean="0">
                <a:effectLst/>
              </a:rPr>
              <a:t>a) noodzakelijk is voor de totstandkoming of de uitvoering van een overeenkomst tussen de betrokkene en een verwerkingsverantwoordelijke;</a:t>
            </a:r>
          </a:p>
          <a:p>
            <a:r>
              <a:rPr lang="nl-NL" b="1" i="1" dirty="0" smtClean="0">
                <a:effectLst/>
              </a:rPr>
              <a:t>NB</a:t>
            </a:r>
            <a:r>
              <a:rPr lang="nl-NL" i="1" dirty="0" smtClean="0">
                <a:effectLst/>
              </a:rPr>
              <a:t>: de  verwerkingsverantwoordelijke treft in dit geval passende maatregelen ter bescherming van de rechten en vrijheden en gerechtvaardigde belangen van de betrokkene, waaronder ten minste het recht op menselijke tussenkomst van de    verwerkingsverantwoordelijke, het recht om zijn standpunt kenbaar te maken en het recht om het besluit aan te vechten</a:t>
            </a:r>
            <a:endParaRPr lang="nl-NL" dirty="0" smtClean="0">
              <a:effectLst/>
            </a:endParaRPr>
          </a:p>
          <a:p>
            <a:r>
              <a:rPr lang="nl-NL" dirty="0" smtClean="0">
                <a:effectLst/>
              </a:rPr>
              <a:t>b) is toegestaan bij een Unierechtelijke of lidstaatrechtelijke bepaling die op de verwerkingsverantwoordelijke van toepassing is en die ook voorziet in passende maatregelen ter bescherming van de rechten en vrijheden en gerechtvaardigde belangen van de betrokkene; of</a:t>
            </a:r>
          </a:p>
          <a:p>
            <a:r>
              <a:rPr lang="nl-NL" dirty="0" smtClean="0">
                <a:effectLst/>
              </a:rPr>
              <a:t>c)  berust op de uitdrukkelijke toestemming van de betrokkene.</a:t>
            </a:r>
          </a:p>
          <a:p>
            <a:r>
              <a:rPr lang="nl-NL" b="1" i="1" dirty="0" smtClean="0">
                <a:effectLst/>
              </a:rPr>
              <a:t>NB</a:t>
            </a:r>
            <a:r>
              <a:rPr lang="nl-NL" i="1" dirty="0" smtClean="0">
                <a:effectLst/>
              </a:rPr>
              <a:t>: de  verwerkingsverantwoordelijke treft in dit geval passende maatregelen ter bescherming van de rechten en vrijheden en gerechtvaardigde belangen van de betrokkene, waaronder ten minste het recht op menselijke tussenkomst van de verwerkingsverantwoordelijke, het recht om zijn standpunt kenbaar te maken en het recht om het besluit aan te vechten</a:t>
            </a:r>
            <a:endParaRPr lang="nl-NL" dirty="0" smtClean="0">
              <a:effectLst/>
            </a:endParaRPr>
          </a:p>
          <a:p>
            <a:r>
              <a:rPr lang="nl-NL" dirty="0" smtClean="0">
                <a:effectLst/>
              </a:rPr>
              <a:t/>
            </a:r>
            <a:br>
              <a:rPr lang="nl-NL" dirty="0" smtClean="0">
                <a:effectLst/>
              </a:rPr>
            </a:br>
            <a:r>
              <a:rPr lang="nl-NL" dirty="0" smtClean="0">
                <a:effectLst/>
              </a:rPr>
              <a:t>Bovengenoemde besluiten worden niet gebaseerd op bijzondere categorieën van persoonsgegevens (artikel 9), tenzij de betrokkene uitdrukkelijk toestemming heeft gegeven (artikel 9 lid 2 onder a) of vanwege zwaarwegend algemeen belang (artikel 9 lid 2 onder 9) en er passende maatregelen ter bescherming van de gerechtvaardigde belangen van de betrokkene zijn getroffen.</a:t>
            </a:r>
          </a:p>
          <a:p>
            <a:r>
              <a:rPr lang="nl-NL" b="1" dirty="0" smtClean="0">
                <a:effectLst/>
              </a:rPr>
              <a:t>Recht van bezwaar</a:t>
            </a:r>
            <a:endParaRPr lang="nl-NL" dirty="0" smtClean="0">
              <a:effectLst/>
            </a:endParaRPr>
          </a:p>
          <a:p>
            <a:r>
              <a:rPr lang="nl-NL" dirty="0" smtClean="0">
                <a:effectLst/>
              </a:rPr>
              <a:t>De betrokkene heeft te allen tijde het recht om  bezwaar te maken tegen de verwerking van hem betreffende persoonsgegevens op basis van artikel 6, lid 1, onder e (taak van algemeen belang) of f, met inbegrip van profilering op basis van die bepalingen. De verwerkingsverantwoordelijke staakt de verwerking van de persoonsgegevens tenzij hij dwingende gerechtvaardigde gronden voor de verwerking aanvoert die zwaarder wegen dan de belangen, rechten en vrijheden van de betrokkene of die verband houden met de instelling, uitoefening of onderbouwing van een rechtsvordering.</a:t>
            </a:r>
          </a:p>
          <a:p>
            <a:r>
              <a:rPr lang="nl-NL" dirty="0" smtClean="0">
                <a:effectLst/>
              </a:rPr>
              <a:t>Wanneer persoonsgegevens ten behoeve van direct marketing worden verwerkt, heeft de betrokkene te allen tijde het recht bezwaar te maken tegen de verwerking van hem betreffende persoonsgegevens voor dergelijke marketing, met inbegrip van profilering die betrekking heeft op direct marketing.</a:t>
            </a:r>
          </a:p>
          <a:p>
            <a:r>
              <a:rPr lang="nl-NL" dirty="0" smtClean="0">
                <a:effectLst/>
              </a:rPr>
              <a:t> </a:t>
            </a:r>
          </a:p>
          <a:p>
            <a:endParaRPr lang="nl-NL" dirty="0" smtClean="0">
              <a:effectLst/>
            </a:endParaRPr>
          </a:p>
          <a:p>
            <a:endParaRPr lang="nl-NL" dirty="0" smtClean="0">
              <a:effectLst/>
            </a:endParaRPr>
          </a:p>
          <a:p>
            <a:endParaRPr lang="nl-NL" dirty="0" smtClean="0">
              <a:effectLst/>
            </a:endParaRPr>
          </a:p>
          <a:p>
            <a:endParaRPr lang="nl-NL" dirty="0" smtClean="0">
              <a:effectLst/>
            </a:endParaRPr>
          </a:p>
          <a:p>
            <a:endParaRPr lang="nl-NL" dirty="0" smtClean="0">
              <a:effectLst/>
            </a:endParaRPr>
          </a:p>
          <a:p>
            <a:endParaRPr lang="nl-NL" dirty="0"/>
          </a:p>
        </p:txBody>
      </p:sp>
      <p:sp>
        <p:nvSpPr>
          <p:cNvPr id="4" name="Slide Number Placeholder 3"/>
          <p:cNvSpPr>
            <a:spLocks noGrp="1"/>
          </p:cNvSpPr>
          <p:nvPr>
            <p:ph type="sldNum" sz="quarter" idx="10"/>
          </p:nvPr>
        </p:nvSpPr>
        <p:spPr/>
        <p:txBody>
          <a:bodyPr/>
          <a:lstStyle/>
          <a:p>
            <a:fld id="{DFDF09D0-F80B-466D-BCD6-1091632767EB}" type="slidenum">
              <a:rPr lang="nl-NL" smtClean="0"/>
              <a:t>24</a:t>
            </a:fld>
            <a:endParaRPr lang="nl-NL"/>
          </a:p>
        </p:txBody>
      </p:sp>
    </p:spTree>
    <p:extLst>
      <p:ext uri="{BB962C8B-B14F-4D97-AF65-F5344CB8AC3E}">
        <p14:creationId xmlns:p14="http://schemas.microsoft.com/office/powerpoint/2010/main" val="4162460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smtClean="0"/>
              <a:t>B.v..:</a:t>
            </a:r>
            <a:r>
              <a:rPr lang="nl-NL" sz="1200" baseline="0" dirty="0" smtClean="0"/>
              <a:t> v</a:t>
            </a:r>
            <a:r>
              <a:rPr lang="nl-NL" sz="1200" dirty="0" smtClean="0"/>
              <a:t>oorleggen van onderzoeksprojecten aan Medisch Ethische Toetsingscommissie, wellicht voor beperkt aantal lectoraten relevant.</a:t>
            </a:r>
            <a:endParaRPr lang="nl-NL" dirty="0"/>
          </a:p>
        </p:txBody>
      </p:sp>
      <p:sp>
        <p:nvSpPr>
          <p:cNvPr id="4" name="Tijdelijke aanduiding voor dianummer 3"/>
          <p:cNvSpPr>
            <a:spLocks noGrp="1"/>
          </p:cNvSpPr>
          <p:nvPr>
            <p:ph type="sldNum" sz="quarter" idx="10"/>
          </p:nvPr>
        </p:nvSpPr>
        <p:spPr/>
        <p:txBody>
          <a:bodyPr/>
          <a:lstStyle/>
          <a:p>
            <a:fld id="{DFDF09D0-F80B-466D-BCD6-1091632767EB}" type="slidenum">
              <a:rPr lang="nl-NL" smtClean="0"/>
              <a:t>25</a:t>
            </a:fld>
            <a:endParaRPr lang="nl-NL"/>
          </a:p>
        </p:txBody>
      </p:sp>
    </p:spTree>
    <p:extLst>
      <p:ext uri="{BB962C8B-B14F-4D97-AF65-F5344CB8AC3E}">
        <p14:creationId xmlns:p14="http://schemas.microsoft.com/office/powerpoint/2010/main" val="1805200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DFDF09D0-F80B-466D-BCD6-1091632767EB}" type="slidenum">
              <a:rPr lang="nl-NL" smtClean="0"/>
              <a:t>26</a:t>
            </a:fld>
            <a:endParaRPr lang="nl-NL"/>
          </a:p>
        </p:txBody>
      </p:sp>
    </p:spTree>
    <p:extLst>
      <p:ext uri="{BB962C8B-B14F-4D97-AF65-F5344CB8AC3E}">
        <p14:creationId xmlns:p14="http://schemas.microsoft.com/office/powerpoint/2010/main" val="1655889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kern="1200" dirty="0" smtClean="0">
                <a:solidFill>
                  <a:schemeClr val="tx1"/>
                </a:solidFill>
                <a:effectLst/>
                <a:latin typeface="+mn-lt"/>
                <a:ea typeface="+mn-ea"/>
                <a:cs typeface="+mn-cs"/>
              </a:rPr>
              <a:t>Melding van een datalek aan de toezichthouder</a:t>
            </a:r>
            <a:endParaRPr lang="nl-NL" dirty="0" smtClean="0">
              <a:effectLst/>
            </a:endParaRPr>
          </a:p>
          <a:p>
            <a:r>
              <a:rPr lang="nl-NL" dirty="0" smtClean="0">
                <a:effectLst/>
              </a:rPr>
              <a:t>Indien een inbreuk in verband met persoonsgegevens (ook wel een datalek genoemd) heeft plaatsgevonden, meldt de verwerkingsverantwoordelijke deze zonder onredelijke vertraging en, indien mogelijk, uiterlijk 72 uur nadat hij er kennis van heeft genomen, aan de toezichthouder (Autoriteit Persoonsgegevens), </a:t>
            </a:r>
            <a:r>
              <a:rPr lang="nl-NL" b="1" dirty="0" smtClean="0">
                <a:effectLst/>
              </a:rPr>
              <a:t>tenzij het niet waarschijnlijk is dat de inbreuk in verband met persoonsgegevens een risico inhoudt voor de rechten en vrijheden van natuurlijke personen</a:t>
            </a:r>
            <a:r>
              <a:rPr lang="nl-NL" dirty="0" smtClean="0">
                <a:effectLst/>
              </a:rPr>
              <a:t>. Indien de melding aan de toezichthouder niet binnen 72 uur plaatsvindt, gaat zij vergezeld van een motivering voor de vertraging.</a:t>
            </a:r>
          </a:p>
          <a:p>
            <a:endParaRPr lang="nl-NL" dirty="0" smtClean="0">
              <a:effectLst/>
            </a:endParaRPr>
          </a:p>
          <a:p>
            <a:r>
              <a:rPr lang="nl-NL" b="1" dirty="0" smtClean="0">
                <a:effectLst/>
              </a:rPr>
              <a:t>Melding van een datalek aan de betrokkene(n)</a:t>
            </a:r>
            <a:endParaRPr lang="nl-NL" dirty="0" smtClean="0">
              <a:effectLst/>
            </a:endParaRPr>
          </a:p>
          <a:p>
            <a:r>
              <a:rPr lang="nl-NL" dirty="0" smtClean="0">
                <a:effectLst/>
              </a:rPr>
              <a:t>Wanneer het datalek een hoog risico inhoudt voor de rechten en vrijheden van natuurlijke personen, deelt de verwerkingsverantwoordelijke de betrokkene het datalek onverwijld mee.</a:t>
            </a:r>
          </a:p>
          <a:p>
            <a:endParaRPr lang="nl-NL" dirty="0"/>
          </a:p>
        </p:txBody>
      </p:sp>
      <p:sp>
        <p:nvSpPr>
          <p:cNvPr id="4" name="Slide Number Placeholder 3"/>
          <p:cNvSpPr>
            <a:spLocks noGrp="1"/>
          </p:cNvSpPr>
          <p:nvPr>
            <p:ph type="sldNum" sz="quarter" idx="10"/>
          </p:nvPr>
        </p:nvSpPr>
        <p:spPr/>
        <p:txBody>
          <a:bodyPr/>
          <a:lstStyle/>
          <a:p>
            <a:fld id="{DFDF09D0-F80B-466D-BCD6-1091632767EB}" type="slidenum">
              <a:rPr lang="nl-NL" smtClean="0"/>
              <a:t>27</a:t>
            </a:fld>
            <a:endParaRPr lang="nl-NL"/>
          </a:p>
        </p:txBody>
      </p:sp>
    </p:spTree>
    <p:extLst>
      <p:ext uri="{BB962C8B-B14F-4D97-AF65-F5344CB8AC3E}">
        <p14:creationId xmlns:p14="http://schemas.microsoft.com/office/powerpoint/2010/main" val="2746375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600" b="1" dirty="0" smtClean="0"/>
              <a:t>Onderzoek/DMP &gt;&gt;&gt; </a:t>
            </a:r>
            <a:r>
              <a:rPr lang="nl-NL" sz="1600" b="1" u="sng" dirty="0" err="1" smtClean="0"/>
              <a:t>PbD</a:t>
            </a:r>
            <a:r>
              <a:rPr lang="nl-NL" sz="1600" b="1" baseline="0" dirty="0" smtClean="0"/>
              <a:t> &gt;</a:t>
            </a:r>
            <a:r>
              <a:rPr lang="nl-NL" sz="1600" b="1" dirty="0" smtClean="0"/>
              <a:t> Doelbinding/Grondslag</a:t>
            </a:r>
            <a:r>
              <a:rPr lang="nl-NL" sz="1600" b="1" baseline="0" dirty="0" smtClean="0"/>
              <a:t> &gt; Risico ? &gt; </a:t>
            </a:r>
            <a:r>
              <a:rPr lang="nl-NL" sz="1600" b="1" u="sng" dirty="0" smtClean="0"/>
              <a:t>DPIA</a:t>
            </a:r>
            <a:r>
              <a:rPr lang="nl-NL" sz="1600" b="1" baseline="0" dirty="0" smtClean="0"/>
              <a:t> &gt; </a:t>
            </a:r>
            <a:r>
              <a:rPr lang="nl-NL" sz="1600" b="1" u="sng" baseline="0" dirty="0" smtClean="0"/>
              <a:t>INFORM</a:t>
            </a:r>
            <a:r>
              <a:rPr lang="nl-NL" sz="1600" b="1" baseline="0" dirty="0" smtClean="0"/>
              <a:t> &gt; </a:t>
            </a:r>
            <a:r>
              <a:rPr lang="nl-NL" sz="1600" b="1" u="sng" baseline="0" dirty="0" smtClean="0"/>
              <a:t>CONTROL</a:t>
            </a:r>
            <a:r>
              <a:rPr lang="nl-NL" sz="1600" b="1" baseline="0" dirty="0" smtClean="0"/>
              <a:t> &gt; </a:t>
            </a:r>
            <a:r>
              <a:rPr lang="nl-NL" sz="1600" b="1" u="sng" baseline="0" dirty="0" smtClean="0"/>
              <a:t>SAFE</a:t>
            </a:r>
            <a:r>
              <a:rPr lang="nl-NL" sz="1600" b="1" baseline="0" dirty="0" smtClean="0"/>
              <a:t> &gt; </a:t>
            </a:r>
            <a:r>
              <a:rPr lang="nl-NL" sz="1600" b="1" u="sng" baseline="0" dirty="0" smtClean="0"/>
              <a:t>FAIR</a:t>
            </a:r>
          </a:p>
          <a:p>
            <a:endParaRPr lang="nl-NL" sz="1600" b="1" u="sng" baseline="0" dirty="0" smtClean="0"/>
          </a:p>
          <a:p>
            <a:r>
              <a:rPr lang="nl-NL" sz="1600" b="1" u="sng" baseline="0" dirty="0" smtClean="0"/>
              <a:t>Betrokkenen</a:t>
            </a:r>
            <a:endParaRPr lang="nl-NL" sz="1600" b="1" u="sng" dirty="0"/>
          </a:p>
        </p:txBody>
      </p:sp>
      <p:sp>
        <p:nvSpPr>
          <p:cNvPr id="4" name="Tijdelijke aanduiding voor dianummer 3"/>
          <p:cNvSpPr>
            <a:spLocks noGrp="1"/>
          </p:cNvSpPr>
          <p:nvPr>
            <p:ph type="sldNum" sz="quarter" idx="10"/>
          </p:nvPr>
        </p:nvSpPr>
        <p:spPr/>
        <p:txBody>
          <a:bodyPr/>
          <a:lstStyle/>
          <a:p>
            <a:fld id="{DFDF09D0-F80B-466D-BCD6-1091632767EB}" type="slidenum">
              <a:rPr lang="nl-NL" smtClean="0"/>
              <a:t>28</a:t>
            </a:fld>
            <a:endParaRPr lang="nl-NL"/>
          </a:p>
        </p:txBody>
      </p:sp>
    </p:spTree>
    <p:extLst>
      <p:ext uri="{BB962C8B-B14F-4D97-AF65-F5344CB8AC3E}">
        <p14:creationId xmlns:p14="http://schemas.microsoft.com/office/powerpoint/2010/main" val="419847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FDF09D0-F80B-466D-BCD6-1091632767EB}" type="slidenum">
              <a:rPr lang="nl-NL" smtClean="0"/>
              <a:t>29</a:t>
            </a:fld>
            <a:endParaRPr lang="nl-NL"/>
          </a:p>
        </p:txBody>
      </p:sp>
    </p:spTree>
    <p:extLst>
      <p:ext uri="{BB962C8B-B14F-4D97-AF65-F5344CB8AC3E}">
        <p14:creationId xmlns:p14="http://schemas.microsoft.com/office/powerpoint/2010/main" val="1166560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FDF09D0-F80B-466D-BCD6-1091632767EB}" type="slidenum">
              <a:rPr lang="nl-NL" smtClean="0"/>
              <a:t>31</a:t>
            </a:fld>
            <a:endParaRPr lang="nl-NL"/>
          </a:p>
        </p:txBody>
      </p:sp>
    </p:spTree>
    <p:extLst>
      <p:ext uri="{BB962C8B-B14F-4D97-AF65-F5344CB8AC3E}">
        <p14:creationId xmlns:p14="http://schemas.microsoft.com/office/powerpoint/2010/main" val="1207997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Privacy is geen absoluut recht, een fundamenteel recht</a:t>
            </a:r>
          </a:p>
          <a:p>
            <a:endParaRPr lang="nl-NL" dirty="0" smtClean="0"/>
          </a:p>
          <a:p>
            <a:r>
              <a:rPr lang="nl-NL" dirty="0" smtClean="0"/>
              <a:t>Het recht op bescherming van privacy/persoonsgegevens moet gekoppeld worden aan de functie er van in de maatschappij en moet afgewogen</a:t>
            </a:r>
            <a:r>
              <a:rPr lang="nl-NL" baseline="0" dirty="0" smtClean="0"/>
              <a:t> worden ten opzichte van andere fundamentele rechten van de mens, rekening houdend met het principe van proportionaliteit.</a:t>
            </a:r>
          </a:p>
          <a:p>
            <a:endParaRPr lang="nl-NL" baseline="0" dirty="0" smtClean="0"/>
          </a:p>
          <a:p>
            <a:endParaRPr lang="nl-NL" dirty="0"/>
          </a:p>
        </p:txBody>
      </p:sp>
      <p:sp>
        <p:nvSpPr>
          <p:cNvPr id="4" name="Tijdelijke aanduiding voor dianummer 3"/>
          <p:cNvSpPr>
            <a:spLocks noGrp="1"/>
          </p:cNvSpPr>
          <p:nvPr>
            <p:ph type="sldNum" sz="quarter" idx="10"/>
          </p:nvPr>
        </p:nvSpPr>
        <p:spPr/>
        <p:txBody>
          <a:bodyPr/>
          <a:lstStyle/>
          <a:p>
            <a:fld id="{DFDF09D0-F80B-466D-BCD6-1091632767EB}" type="slidenum">
              <a:rPr lang="nl-NL" smtClean="0"/>
              <a:t>34</a:t>
            </a:fld>
            <a:endParaRPr lang="nl-NL"/>
          </a:p>
        </p:txBody>
      </p:sp>
    </p:spTree>
    <p:extLst>
      <p:ext uri="{BB962C8B-B14F-4D97-AF65-F5344CB8AC3E}">
        <p14:creationId xmlns:p14="http://schemas.microsoft.com/office/powerpoint/2010/main" val="864363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Ook andere wetgeving van toepassing op je ONDERZOEK ?</a:t>
            </a:r>
            <a:endParaRPr lang="nl-NL" dirty="0"/>
          </a:p>
        </p:txBody>
      </p:sp>
      <p:sp>
        <p:nvSpPr>
          <p:cNvPr id="4" name="Tijdelijke aanduiding voor dianummer 3"/>
          <p:cNvSpPr>
            <a:spLocks noGrp="1"/>
          </p:cNvSpPr>
          <p:nvPr>
            <p:ph type="sldNum" sz="quarter" idx="10"/>
          </p:nvPr>
        </p:nvSpPr>
        <p:spPr/>
        <p:txBody>
          <a:bodyPr/>
          <a:lstStyle/>
          <a:p>
            <a:fld id="{DFDF09D0-F80B-466D-BCD6-1091632767EB}" type="slidenum">
              <a:rPr lang="nl-NL" smtClean="0"/>
              <a:t>3</a:t>
            </a:fld>
            <a:endParaRPr lang="nl-NL"/>
          </a:p>
        </p:txBody>
      </p:sp>
    </p:spTree>
    <p:extLst>
      <p:ext uri="{BB962C8B-B14F-4D97-AF65-F5344CB8AC3E}">
        <p14:creationId xmlns:p14="http://schemas.microsoft.com/office/powerpoint/2010/main" val="315828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AVG &gt; Speelveld voor de onderzoeker.</a:t>
            </a:r>
          </a:p>
          <a:p>
            <a:r>
              <a:rPr lang="nl-NL" dirty="0" smtClean="0"/>
              <a:t>Wordt vervolgd; handzame</a:t>
            </a:r>
            <a:r>
              <a:rPr lang="nl-NL" baseline="0" dirty="0" smtClean="0"/>
              <a:t> overzichten en flyers in de maak &gt; SURF; </a:t>
            </a:r>
            <a:r>
              <a:rPr lang="nl-NL" baseline="0" dirty="0" err="1" smtClean="0"/>
              <a:t>Cybersaveyourself</a:t>
            </a:r>
            <a:r>
              <a:rPr lang="nl-NL" baseline="0" dirty="0" smtClean="0"/>
              <a:t> &gt; Q1 2018</a:t>
            </a:r>
          </a:p>
          <a:p>
            <a:r>
              <a:rPr lang="nl-NL" baseline="0" dirty="0" smtClean="0"/>
              <a:t>Gedragscode VSNU &gt; consultatieversie &gt; definitief &gt; voorjaar 2018.</a:t>
            </a:r>
          </a:p>
          <a:p>
            <a:endParaRPr lang="nl-NL" baseline="0" dirty="0" smtClean="0"/>
          </a:p>
          <a:p>
            <a:r>
              <a:rPr lang="nl-NL" dirty="0" smtClean="0"/>
              <a:t>Denk aan FLYERS (LCRDM); om</a:t>
            </a:r>
            <a:r>
              <a:rPr lang="nl-NL" baseline="0" dirty="0" smtClean="0"/>
              <a:t> mee te nemen!</a:t>
            </a:r>
            <a:endParaRPr lang="nl-NL" dirty="0"/>
          </a:p>
        </p:txBody>
      </p:sp>
      <p:sp>
        <p:nvSpPr>
          <p:cNvPr id="4" name="Slide Number Placeholder 3"/>
          <p:cNvSpPr>
            <a:spLocks noGrp="1"/>
          </p:cNvSpPr>
          <p:nvPr>
            <p:ph type="sldNum" sz="quarter" idx="10"/>
          </p:nvPr>
        </p:nvSpPr>
        <p:spPr/>
        <p:txBody>
          <a:bodyPr/>
          <a:lstStyle/>
          <a:p>
            <a:fld id="{DFDF09D0-F80B-466D-BCD6-1091632767EB}" type="slidenum">
              <a:rPr lang="nl-NL" smtClean="0"/>
              <a:t>36</a:t>
            </a:fld>
            <a:endParaRPr lang="nl-NL"/>
          </a:p>
        </p:txBody>
      </p:sp>
    </p:spTree>
    <p:extLst>
      <p:ext uri="{BB962C8B-B14F-4D97-AF65-F5344CB8AC3E}">
        <p14:creationId xmlns:p14="http://schemas.microsoft.com/office/powerpoint/2010/main" val="889209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600" b="1" dirty="0" smtClean="0"/>
              <a:t>Onderzoek/DMP &gt;&gt;&gt; </a:t>
            </a:r>
            <a:r>
              <a:rPr lang="nl-NL" sz="1600" b="1" u="sng" dirty="0" err="1" smtClean="0"/>
              <a:t>PbD</a:t>
            </a:r>
            <a:r>
              <a:rPr lang="nl-NL" sz="1600" b="1" baseline="0" dirty="0" smtClean="0"/>
              <a:t> &gt;</a:t>
            </a:r>
            <a:r>
              <a:rPr lang="nl-NL" sz="1600" b="1" dirty="0" smtClean="0"/>
              <a:t> Doelbinding/Grondslag</a:t>
            </a:r>
            <a:r>
              <a:rPr lang="nl-NL" sz="1600" b="1" baseline="0" dirty="0" smtClean="0"/>
              <a:t> &gt; Risico ? &gt; </a:t>
            </a:r>
            <a:r>
              <a:rPr lang="nl-NL" sz="1600" b="1" u="sng" dirty="0" smtClean="0"/>
              <a:t>DPIA</a:t>
            </a:r>
            <a:r>
              <a:rPr lang="nl-NL" sz="1600" b="1" baseline="0" dirty="0" smtClean="0"/>
              <a:t> &gt; </a:t>
            </a:r>
            <a:r>
              <a:rPr lang="nl-NL" sz="1600" b="1" u="sng" baseline="0" dirty="0" smtClean="0"/>
              <a:t>INFORM</a:t>
            </a:r>
            <a:r>
              <a:rPr lang="nl-NL" sz="1600" b="1" baseline="0" dirty="0" smtClean="0"/>
              <a:t> &gt; </a:t>
            </a:r>
            <a:r>
              <a:rPr lang="nl-NL" sz="1600" b="1" u="sng" baseline="0" dirty="0" smtClean="0"/>
              <a:t>CONTROL</a:t>
            </a:r>
            <a:r>
              <a:rPr lang="nl-NL" sz="1600" b="1" baseline="0" dirty="0" smtClean="0"/>
              <a:t> &gt; </a:t>
            </a:r>
            <a:r>
              <a:rPr lang="nl-NL" sz="1600" b="1" u="sng" baseline="0" dirty="0" smtClean="0"/>
              <a:t>SAFE</a:t>
            </a:r>
            <a:r>
              <a:rPr lang="nl-NL" sz="1600" b="1" baseline="0" dirty="0" smtClean="0"/>
              <a:t> &gt; </a:t>
            </a:r>
            <a:r>
              <a:rPr lang="nl-NL" sz="1600" b="1" u="sng" baseline="0" dirty="0" smtClean="0"/>
              <a:t>FAIR</a:t>
            </a:r>
          </a:p>
          <a:p>
            <a:endParaRPr lang="nl-NL" sz="1600" b="1" u="sng" baseline="0" dirty="0" smtClean="0"/>
          </a:p>
          <a:p>
            <a:r>
              <a:rPr lang="nl-NL" sz="1600" b="1" u="sng" baseline="0" dirty="0" smtClean="0"/>
              <a:t>Betrokkenen</a:t>
            </a:r>
            <a:endParaRPr lang="nl-NL" sz="1600" b="1" u="sng" dirty="0"/>
          </a:p>
        </p:txBody>
      </p:sp>
      <p:sp>
        <p:nvSpPr>
          <p:cNvPr id="4" name="Tijdelijke aanduiding voor dianummer 3"/>
          <p:cNvSpPr>
            <a:spLocks noGrp="1"/>
          </p:cNvSpPr>
          <p:nvPr>
            <p:ph type="sldNum" sz="quarter" idx="10"/>
          </p:nvPr>
        </p:nvSpPr>
        <p:spPr/>
        <p:txBody>
          <a:bodyPr/>
          <a:lstStyle/>
          <a:p>
            <a:fld id="{DFDF09D0-F80B-466D-BCD6-1091632767EB}" type="slidenum">
              <a:rPr lang="nl-NL" smtClean="0"/>
              <a:t>37</a:t>
            </a:fld>
            <a:endParaRPr lang="nl-NL"/>
          </a:p>
        </p:txBody>
      </p:sp>
    </p:spTree>
    <p:extLst>
      <p:ext uri="{BB962C8B-B14F-4D97-AF65-F5344CB8AC3E}">
        <p14:creationId xmlns:p14="http://schemas.microsoft.com/office/powerpoint/2010/main" val="660036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HULPMIDDELEN</a:t>
            </a:r>
            <a:endParaRPr lang="nl-NL" dirty="0"/>
          </a:p>
        </p:txBody>
      </p:sp>
      <p:sp>
        <p:nvSpPr>
          <p:cNvPr id="4" name="Tijdelijke aanduiding voor dianummer 3"/>
          <p:cNvSpPr>
            <a:spLocks noGrp="1"/>
          </p:cNvSpPr>
          <p:nvPr>
            <p:ph type="sldNum" sz="quarter" idx="10"/>
          </p:nvPr>
        </p:nvSpPr>
        <p:spPr/>
        <p:txBody>
          <a:bodyPr/>
          <a:lstStyle/>
          <a:p>
            <a:fld id="{DFDF09D0-F80B-466D-BCD6-1091632767EB}" type="slidenum">
              <a:rPr lang="nl-NL" smtClean="0"/>
              <a:t>39</a:t>
            </a:fld>
            <a:endParaRPr lang="nl-NL"/>
          </a:p>
        </p:txBody>
      </p:sp>
    </p:spTree>
    <p:extLst>
      <p:ext uri="{BB962C8B-B14F-4D97-AF65-F5344CB8AC3E}">
        <p14:creationId xmlns:p14="http://schemas.microsoft.com/office/powerpoint/2010/main" val="184058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Connectomgeving met informatie m.b.t. IB &amp; P:</a:t>
            </a:r>
          </a:p>
          <a:p>
            <a:r>
              <a:rPr lang="nl-NL" dirty="0" err="1" smtClean="0"/>
              <a:t>https</a:t>
            </a:r>
            <a:r>
              <a:rPr lang="nl-NL" dirty="0" smtClean="0"/>
              <a:t>://</a:t>
            </a:r>
            <a:r>
              <a:rPr lang="nl-NL" dirty="0" err="1" smtClean="0"/>
              <a:t>connect.saxion.nl</a:t>
            </a:r>
            <a:r>
              <a:rPr lang="nl-NL" dirty="0" smtClean="0"/>
              <a:t>/</a:t>
            </a:r>
            <a:r>
              <a:rPr lang="nl-NL" dirty="0" err="1" smtClean="0"/>
              <a:t>wikis</a:t>
            </a:r>
            <a:r>
              <a:rPr lang="nl-NL" dirty="0" smtClean="0"/>
              <a:t>/</a:t>
            </a:r>
            <a:r>
              <a:rPr lang="nl-NL" dirty="0" err="1" smtClean="0"/>
              <a:t>home?lang</a:t>
            </a:r>
            <a:r>
              <a:rPr lang="nl-NL" dirty="0" smtClean="0"/>
              <a:t>=nl#!/wiki/Informatiebeveiliging%20%26%20Privacy1/page/Informatiebeveiliging%20%26%20privacy</a:t>
            </a:r>
          </a:p>
          <a:p>
            <a:endParaRPr lang="nl-NL" dirty="0" smtClean="0"/>
          </a:p>
          <a:p>
            <a:r>
              <a:rPr lang="nl-NL" dirty="0" smtClean="0"/>
              <a:t>ZORGPLICHT</a:t>
            </a:r>
          </a:p>
          <a:p>
            <a:endParaRPr lang="nl-NL" dirty="0"/>
          </a:p>
        </p:txBody>
      </p:sp>
      <p:sp>
        <p:nvSpPr>
          <p:cNvPr id="4" name="Tijdelijke aanduiding voor dianummer 3"/>
          <p:cNvSpPr>
            <a:spLocks noGrp="1"/>
          </p:cNvSpPr>
          <p:nvPr>
            <p:ph type="sldNum" sz="quarter" idx="10"/>
          </p:nvPr>
        </p:nvSpPr>
        <p:spPr/>
        <p:txBody>
          <a:bodyPr/>
          <a:lstStyle/>
          <a:p>
            <a:fld id="{DFDF09D0-F80B-466D-BCD6-1091632767EB}" type="slidenum">
              <a:rPr lang="nl-NL" smtClean="0"/>
              <a:t>40</a:t>
            </a:fld>
            <a:endParaRPr lang="nl-NL"/>
          </a:p>
        </p:txBody>
      </p:sp>
    </p:spTree>
    <p:extLst>
      <p:ext uri="{BB962C8B-B14F-4D97-AF65-F5344CB8AC3E}">
        <p14:creationId xmlns:p14="http://schemas.microsoft.com/office/powerpoint/2010/main" val="4263672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smtClean="0"/>
              <a:t>In VOGELVLUCHT (praatplaat/placemat):</a:t>
            </a:r>
          </a:p>
          <a:p>
            <a:endParaRPr lang="nl-NL" b="1" dirty="0" smtClean="0"/>
          </a:p>
          <a:p>
            <a:r>
              <a:rPr lang="nl-NL" b="1" dirty="0" smtClean="0"/>
              <a:t>Samenhangend GEHEEL – Samenstel van aspecten </a:t>
            </a:r>
            <a:r>
              <a:rPr lang="nl-NL" b="1" dirty="0" err="1" smtClean="0"/>
              <a:t>tbv</a:t>
            </a:r>
            <a:r>
              <a:rPr lang="nl-NL" b="1" dirty="0" smtClean="0"/>
              <a:t> borging</a:t>
            </a:r>
            <a:r>
              <a:rPr lang="nl-NL" b="1" baseline="0" dirty="0" smtClean="0"/>
              <a:t> Privacy INDIVIDU en Rechtmatige verwerking van Persoonsgegevens</a:t>
            </a:r>
            <a:endParaRPr lang="nl-NL" b="1" dirty="0" smtClean="0"/>
          </a:p>
          <a:p>
            <a:endParaRPr lang="nl-NL" dirty="0" smtClean="0"/>
          </a:p>
          <a:p>
            <a:r>
              <a:rPr lang="nl-NL" b="1" dirty="0" smtClean="0"/>
              <a:t>Europese</a:t>
            </a:r>
            <a:r>
              <a:rPr lang="nl-NL" b="1" baseline="0" dirty="0" smtClean="0"/>
              <a:t> wetgeving </a:t>
            </a:r>
            <a:r>
              <a:rPr lang="nl-NL" baseline="0" dirty="0" smtClean="0"/>
              <a:t>(Verordening), geldend voor </a:t>
            </a:r>
            <a:r>
              <a:rPr lang="nl-NL" b="1" baseline="0" dirty="0" smtClean="0"/>
              <a:t>alle lidstaten </a:t>
            </a:r>
            <a:r>
              <a:rPr lang="nl-NL" baseline="0" dirty="0" smtClean="0"/>
              <a:t>(25 mei 2016 (van kracht) – </a:t>
            </a:r>
            <a:r>
              <a:rPr lang="nl-NL" b="1" baseline="0" dirty="0" smtClean="0"/>
              <a:t>25mei 2018 </a:t>
            </a:r>
            <a:r>
              <a:rPr lang="nl-NL" baseline="0" dirty="0" smtClean="0"/>
              <a:t>(van toepassing/handhaving)).</a:t>
            </a:r>
          </a:p>
          <a:p>
            <a:r>
              <a:rPr lang="nl-NL" baseline="0" dirty="0" err="1" smtClean="0"/>
              <a:t>Wbp</a:t>
            </a:r>
            <a:r>
              <a:rPr lang="nl-NL" baseline="0" dirty="0" smtClean="0"/>
              <a:t> was anders, wetgeving per lidstaat – o.b.v. Europese Richtlijn (‘95).</a:t>
            </a:r>
          </a:p>
          <a:p>
            <a:endParaRPr lang="nl-NL" baseline="0" dirty="0" smtClean="0"/>
          </a:p>
          <a:p>
            <a:r>
              <a:rPr lang="nl-NL" b="1" baseline="0" dirty="0" smtClean="0"/>
              <a:t>AVG is Kader (voor eenieder duidelijk) wat de rechten en plichten zijn m.b.t. opslag, gebruik en verwerking van persoonsgegevens.</a:t>
            </a:r>
          </a:p>
          <a:p>
            <a:endParaRPr lang="nl-NL" baseline="0" dirty="0" smtClean="0"/>
          </a:p>
          <a:p>
            <a:r>
              <a:rPr lang="nl-NL" baseline="0" dirty="0" smtClean="0"/>
              <a:t>WELKE en HOE verwerkt. Documenteer/Aantonen (</a:t>
            </a:r>
            <a:r>
              <a:rPr lang="nl-NL" baseline="0" dirty="0" err="1" smtClean="0"/>
              <a:t>accountable</a:t>
            </a:r>
            <a:r>
              <a:rPr lang="nl-NL" baseline="0" dirty="0" smtClean="0"/>
              <a:t>/compliant)</a:t>
            </a:r>
          </a:p>
          <a:p>
            <a:r>
              <a:rPr lang="nl-NL" baseline="0" dirty="0" smtClean="0"/>
              <a:t>Privacy </a:t>
            </a:r>
            <a:r>
              <a:rPr lang="nl-NL" baseline="0" dirty="0" err="1" smtClean="0"/>
              <a:t>by</a:t>
            </a:r>
            <a:r>
              <a:rPr lang="nl-NL" baseline="0" dirty="0" smtClean="0"/>
              <a:t> Design en Privacy </a:t>
            </a:r>
            <a:r>
              <a:rPr lang="nl-NL" baseline="0" dirty="0" err="1" smtClean="0"/>
              <a:t>by</a:t>
            </a:r>
            <a:r>
              <a:rPr lang="nl-NL" baseline="0" dirty="0" smtClean="0"/>
              <a:t> Default</a:t>
            </a:r>
          </a:p>
          <a:p>
            <a:r>
              <a:rPr lang="nl-NL" baseline="0" dirty="0" smtClean="0"/>
              <a:t> </a:t>
            </a:r>
          </a:p>
          <a:p>
            <a:endParaRPr lang="nl-NL" baseline="0" dirty="0" smtClean="0"/>
          </a:p>
          <a:p>
            <a:r>
              <a:rPr lang="nl-NL" b="1" baseline="0" dirty="0" smtClean="0"/>
              <a:t>Gegevens van onderzochten, maar ook je eigen gegevens!</a:t>
            </a:r>
            <a:endParaRPr lang="nl-NL" b="1" dirty="0"/>
          </a:p>
        </p:txBody>
      </p:sp>
      <p:sp>
        <p:nvSpPr>
          <p:cNvPr id="4" name="Slide Number Placeholder 3"/>
          <p:cNvSpPr>
            <a:spLocks noGrp="1"/>
          </p:cNvSpPr>
          <p:nvPr>
            <p:ph type="sldNum" sz="quarter" idx="10"/>
          </p:nvPr>
        </p:nvSpPr>
        <p:spPr/>
        <p:txBody>
          <a:bodyPr/>
          <a:lstStyle/>
          <a:p>
            <a:fld id="{DFDF09D0-F80B-466D-BCD6-1091632767EB}" type="slidenum">
              <a:rPr lang="nl-NL" smtClean="0"/>
              <a:t>4</a:t>
            </a:fld>
            <a:endParaRPr lang="nl-NL"/>
          </a:p>
        </p:txBody>
      </p:sp>
    </p:spTree>
    <p:extLst>
      <p:ext uri="{BB962C8B-B14F-4D97-AF65-F5344CB8AC3E}">
        <p14:creationId xmlns:p14="http://schemas.microsoft.com/office/powerpoint/2010/main" val="1099824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600" b="1" dirty="0" smtClean="0"/>
              <a:t>Onderzoek/DMP &gt;&gt;&gt; </a:t>
            </a:r>
            <a:r>
              <a:rPr lang="nl-NL" sz="1600" b="1" u="sng" dirty="0" err="1" smtClean="0"/>
              <a:t>PbD</a:t>
            </a:r>
            <a:r>
              <a:rPr lang="nl-NL" sz="1600" b="1" baseline="0" dirty="0" smtClean="0"/>
              <a:t> &gt;</a:t>
            </a:r>
            <a:r>
              <a:rPr lang="nl-NL" sz="1600" b="1" dirty="0" smtClean="0"/>
              <a:t> Doelbinding/Grondslag</a:t>
            </a:r>
            <a:r>
              <a:rPr lang="nl-NL" sz="1600" b="1" baseline="0" dirty="0" smtClean="0"/>
              <a:t> &gt; Risico ? &gt; </a:t>
            </a:r>
            <a:r>
              <a:rPr lang="nl-NL" sz="1600" b="1" u="sng" dirty="0" smtClean="0"/>
              <a:t>DPIA</a:t>
            </a:r>
            <a:r>
              <a:rPr lang="nl-NL" sz="1600" b="1" baseline="0" dirty="0" smtClean="0"/>
              <a:t> &gt; </a:t>
            </a:r>
            <a:r>
              <a:rPr lang="nl-NL" sz="1600" b="1" u="sng" baseline="0" dirty="0" smtClean="0"/>
              <a:t>INFORM</a:t>
            </a:r>
            <a:r>
              <a:rPr lang="nl-NL" sz="1600" b="1" baseline="0" dirty="0" smtClean="0"/>
              <a:t> &gt; </a:t>
            </a:r>
            <a:r>
              <a:rPr lang="nl-NL" sz="1600" b="1" u="sng" baseline="0" dirty="0" smtClean="0"/>
              <a:t>CONTROL</a:t>
            </a:r>
            <a:r>
              <a:rPr lang="nl-NL" sz="1600" b="1" baseline="0" dirty="0" smtClean="0"/>
              <a:t> &gt; </a:t>
            </a:r>
            <a:r>
              <a:rPr lang="nl-NL" sz="1600" b="1" u="sng" baseline="0" dirty="0" smtClean="0"/>
              <a:t>SAFE</a:t>
            </a:r>
            <a:r>
              <a:rPr lang="nl-NL" sz="1600" b="1" baseline="0" dirty="0" smtClean="0"/>
              <a:t> &gt; </a:t>
            </a:r>
            <a:r>
              <a:rPr lang="nl-NL" sz="1600" b="1" u="sng" baseline="0" dirty="0" smtClean="0"/>
              <a:t>FAIR</a:t>
            </a:r>
          </a:p>
          <a:p>
            <a:endParaRPr lang="nl-NL" sz="1600" b="1" u="sng" baseline="0" dirty="0" smtClean="0"/>
          </a:p>
          <a:p>
            <a:r>
              <a:rPr lang="nl-NL" sz="1600" b="1" u="sng" baseline="0" dirty="0" smtClean="0"/>
              <a:t>Betrokkenen</a:t>
            </a:r>
            <a:endParaRPr lang="nl-NL" sz="1600" b="1" u="sng" dirty="0"/>
          </a:p>
        </p:txBody>
      </p:sp>
      <p:sp>
        <p:nvSpPr>
          <p:cNvPr id="4" name="Tijdelijke aanduiding voor dianummer 3"/>
          <p:cNvSpPr>
            <a:spLocks noGrp="1"/>
          </p:cNvSpPr>
          <p:nvPr>
            <p:ph type="sldNum" sz="quarter" idx="10"/>
          </p:nvPr>
        </p:nvSpPr>
        <p:spPr/>
        <p:txBody>
          <a:bodyPr/>
          <a:lstStyle/>
          <a:p>
            <a:fld id="{DFDF09D0-F80B-466D-BCD6-1091632767EB}" type="slidenum">
              <a:rPr lang="nl-NL" smtClean="0"/>
              <a:t>5</a:t>
            </a:fld>
            <a:endParaRPr lang="nl-NL"/>
          </a:p>
        </p:txBody>
      </p:sp>
    </p:spTree>
    <p:extLst>
      <p:ext uri="{BB962C8B-B14F-4D97-AF65-F5344CB8AC3E}">
        <p14:creationId xmlns:p14="http://schemas.microsoft.com/office/powerpoint/2010/main" val="947661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Doel</a:t>
            </a:r>
            <a:r>
              <a:rPr lang="nl-NL" baseline="0" dirty="0" smtClean="0"/>
              <a:t> komt later aan bod &gt; doelbinding</a:t>
            </a:r>
            <a:endParaRPr lang="nl-NL" dirty="0"/>
          </a:p>
        </p:txBody>
      </p:sp>
      <p:sp>
        <p:nvSpPr>
          <p:cNvPr id="4" name="Tijdelijke aanduiding voor dianummer 3"/>
          <p:cNvSpPr>
            <a:spLocks noGrp="1"/>
          </p:cNvSpPr>
          <p:nvPr>
            <p:ph type="sldNum" sz="quarter" idx="10"/>
          </p:nvPr>
        </p:nvSpPr>
        <p:spPr/>
        <p:txBody>
          <a:bodyPr/>
          <a:lstStyle/>
          <a:p>
            <a:fld id="{DFDF09D0-F80B-466D-BCD6-1091632767EB}" type="slidenum">
              <a:rPr lang="nl-NL" smtClean="0"/>
              <a:t>6</a:t>
            </a:fld>
            <a:endParaRPr lang="nl-NL"/>
          </a:p>
        </p:txBody>
      </p:sp>
    </p:spTree>
    <p:extLst>
      <p:ext uri="{BB962C8B-B14F-4D97-AF65-F5344CB8AC3E}">
        <p14:creationId xmlns:p14="http://schemas.microsoft.com/office/powerpoint/2010/main" val="1984072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dirty="0" smtClean="0"/>
              <a:t>AVG &gt; Verwerken van PERSOONSGEGEVENS</a:t>
            </a:r>
          </a:p>
          <a:p>
            <a:endParaRPr lang="nl-NL" sz="1200" b="0" dirty="0" smtClean="0"/>
          </a:p>
          <a:p>
            <a:endParaRPr lang="nl-NL" sz="1200" dirty="0" smtClean="0"/>
          </a:p>
          <a:p>
            <a:r>
              <a:rPr lang="nl-NL" sz="1200" dirty="0" smtClean="0"/>
              <a:t>Nederlandse merken steeds vaker misbruikt voor </a:t>
            </a:r>
            <a:r>
              <a:rPr lang="nl-NL" sz="1200" dirty="0" err="1" smtClean="0"/>
              <a:t>phishing</a:t>
            </a:r>
            <a:endParaRPr lang="nl-NL" sz="1200" dirty="0" smtClean="0"/>
          </a:p>
          <a:p>
            <a:r>
              <a:rPr lang="nl-NL" sz="1200" dirty="0" smtClean="0"/>
              <a:t>Gisteren, 20:45</a:t>
            </a:r>
          </a:p>
          <a:p>
            <a:r>
              <a:rPr lang="nl-NL" sz="1200" b="1" dirty="0" smtClean="0"/>
              <a:t>Vliegtuigmaatschappijen vaak misbruikt voor </a:t>
            </a:r>
            <a:r>
              <a:rPr lang="nl-NL" sz="1200" b="1" dirty="0" err="1" smtClean="0"/>
              <a:t>phishing</a:t>
            </a:r>
            <a:r>
              <a:rPr lang="nl-NL" sz="1200" b="1" dirty="0" smtClean="0"/>
              <a:t> ANP </a:t>
            </a:r>
          </a:p>
          <a:p>
            <a:endParaRPr lang="nl-NL" sz="1200" dirty="0" smtClean="0"/>
          </a:p>
          <a:p>
            <a:r>
              <a:rPr lang="nl-NL" sz="1200" dirty="0" smtClean="0"/>
              <a:t>Het aantal </a:t>
            </a:r>
            <a:r>
              <a:rPr lang="nl-NL" sz="1200" dirty="0" err="1" smtClean="0"/>
              <a:t>phishingsites</a:t>
            </a:r>
            <a:r>
              <a:rPr lang="nl-NL" sz="1200" dirty="0" smtClean="0"/>
              <a:t> dat bekende Nederlandse merken misbruikt is het afgelopen jaar met ruim 40 procent gestegen. Dat heeft de Stichting Internet Domeinregistratie Nederland (SIDN) uitgerekend. Via </a:t>
            </a:r>
            <a:r>
              <a:rPr lang="nl-NL" sz="1200" dirty="0" err="1" smtClean="0"/>
              <a:t>phishingsites</a:t>
            </a:r>
            <a:r>
              <a:rPr lang="nl-NL" sz="1200" dirty="0" smtClean="0"/>
              <a:t> proberen criminelen mensen persoonlijke gegevens te ontfutselen, bijvoorbeeld inloggegevens van hun bank.</a:t>
            </a:r>
          </a:p>
          <a:p>
            <a:endParaRPr lang="nl-NL" dirty="0"/>
          </a:p>
        </p:txBody>
      </p:sp>
      <p:sp>
        <p:nvSpPr>
          <p:cNvPr id="4" name="Slide Number Placeholder 3"/>
          <p:cNvSpPr>
            <a:spLocks noGrp="1"/>
          </p:cNvSpPr>
          <p:nvPr>
            <p:ph type="sldNum" sz="quarter" idx="10"/>
          </p:nvPr>
        </p:nvSpPr>
        <p:spPr/>
        <p:txBody>
          <a:bodyPr/>
          <a:lstStyle/>
          <a:p>
            <a:fld id="{DFDF09D0-F80B-466D-BCD6-1091632767EB}" type="slidenum">
              <a:rPr lang="nl-NL" smtClean="0"/>
              <a:t>7</a:t>
            </a:fld>
            <a:endParaRPr lang="nl-NL"/>
          </a:p>
        </p:txBody>
      </p:sp>
    </p:spTree>
    <p:extLst>
      <p:ext uri="{BB962C8B-B14F-4D97-AF65-F5344CB8AC3E}">
        <p14:creationId xmlns:p14="http://schemas.microsoft.com/office/powerpoint/2010/main" val="2580199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baseline="0" dirty="0" smtClean="0"/>
          </a:p>
          <a:p>
            <a:endParaRPr lang="nl-NL" baseline="0" dirty="0" smtClean="0"/>
          </a:p>
          <a:p>
            <a:endParaRPr lang="nl-NL" baseline="0" dirty="0" smtClean="0"/>
          </a:p>
          <a:p>
            <a:endParaRPr lang="nl-NL" baseline="0" dirty="0" smtClean="0"/>
          </a:p>
          <a:p>
            <a:endParaRPr lang="nl-NL" dirty="0" smtClean="0"/>
          </a:p>
          <a:p>
            <a:endParaRPr lang="nl-NL" dirty="0"/>
          </a:p>
        </p:txBody>
      </p:sp>
      <p:sp>
        <p:nvSpPr>
          <p:cNvPr id="4" name="Slide Number Placeholder 3"/>
          <p:cNvSpPr>
            <a:spLocks noGrp="1"/>
          </p:cNvSpPr>
          <p:nvPr>
            <p:ph type="sldNum" sz="quarter" idx="10"/>
          </p:nvPr>
        </p:nvSpPr>
        <p:spPr/>
        <p:txBody>
          <a:bodyPr/>
          <a:lstStyle/>
          <a:p>
            <a:fld id="{DFDF09D0-F80B-466D-BCD6-1091632767EB}" type="slidenum">
              <a:rPr lang="nl-NL" smtClean="0"/>
              <a:t>8</a:t>
            </a:fld>
            <a:endParaRPr lang="nl-NL"/>
          </a:p>
        </p:txBody>
      </p:sp>
    </p:spTree>
    <p:extLst>
      <p:ext uri="{BB962C8B-B14F-4D97-AF65-F5344CB8AC3E}">
        <p14:creationId xmlns:p14="http://schemas.microsoft.com/office/powerpoint/2010/main" val="950102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DFDF09D0-F80B-466D-BCD6-1091632767EB}" type="slidenum">
              <a:rPr lang="nl-NL" smtClean="0"/>
              <a:t>9</a:t>
            </a:fld>
            <a:endParaRPr lang="nl-NL"/>
          </a:p>
        </p:txBody>
      </p:sp>
    </p:spTree>
    <p:extLst>
      <p:ext uri="{BB962C8B-B14F-4D97-AF65-F5344CB8AC3E}">
        <p14:creationId xmlns:p14="http://schemas.microsoft.com/office/powerpoint/2010/main" val="2038045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Afbeelding 4" descr="SAX_PPT_NL_Achtergro5.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2555776" y="1268761"/>
            <a:ext cx="6192688" cy="1080120"/>
          </a:xfrm>
        </p:spPr>
        <p:txBody>
          <a:bodyPr>
            <a:noAutofit/>
          </a:bodyPr>
          <a:lstStyle>
            <a:lvl1pPr algn="l">
              <a:defRPr sz="3600" b="1">
                <a:solidFill>
                  <a:schemeClr val="bg1"/>
                </a:solidFill>
                <a:latin typeface="Lucida Sans Unicode" pitchFamily="34" charset="0"/>
                <a:cs typeface="Lucida Sans Unicode" pitchFamily="34" charset="0"/>
              </a:defRPr>
            </a:lvl1pPr>
          </a:lstStyle>
          <a:p>
            <a:r>
              <a:rPr lang="en-US" smtClean="0"/>
              <a:t>Click to edit Master title style</a:t>
            </a:r>
            <a:endParaRPr lang="en-US" dirty="0"/>
          </a:p>
        </p:txBody>
      </p:sp>
      <p:sp>
        <p:nvSpPr>
          <p:cNvPr id="3" name="Ondertitel 2"/>
          <p:cNvSpPr>
            <a:spLocks noGrp="1"/>
          </p:cNvSpPr>
          <p:nvPr>
            <p:ph type="subTitle" idx="1"/>
          </p:nvPr>
        </p:nvSpPr>
        <p:spPr>
          <a:xfrm>
            <a:off x="2555776" y="2348880"/>
            <a:ext cx="6400800" cy="1752600"/>
          </a:xfrm>
        </p:spPr>
        <p:txBody>
          <a:bodyPr>
            <a:normAutofit/>
          </a:bodyPr>
          <a:lstStyle>
            <a:lvl1pPr marL="0" indent="0" algn="l">
              <a:buNone/>
              <a:defRPr sz="2800" i="1">
                <a:solidFill>
                  <a:schemeClr val="bg1"/>
                </a:solidFill>
                <a:latin typeface="Lucida Sans Unicode" pitchFamily="34" charset="0"/>
                <a:cs typeface="Lucida Sans Unicode"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832486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en-US"/>
          </a:p>
        </p:txBody>
      </p:sp>
      <p:sp>
        <p:nvSpPr>
          <p:cNvPr id="3" name="Tijdelijke aanduiding voor verticale tekst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fld id="{6C07F1F4-CB45-B344-9F80-A320DA4FBA1D}" type="datetimeFigureOut">
              <a:rPr lang="en-US" smtClean="0"/>
              <a:t>1/17/18</a:t>
            </a:fld>
            <a:endParaRPr lang="en-US"/>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endParaRPr lang="en-US"/>
          </a:p>
        </p:txBody>
      </p:sp>
      <p:sp>
        <p:nvSpPr>
          <p:cNvPr id="6" name="Tijdelijke aanduiding voor dianummer 5"/>
          <p:cNvSpPr>
            <a:spLocks noGrp="1"/>
          </p:cNvSpPr>
          <p:nvPr>
            <p:ph type="sldNum" sz="quarter" idx="12"/>
          </p:nvPr>
        </p:nvSpPr>
        <p:spPr/>
        <p:txBody>
          <a:bodyPr/>
          <a:lstStyle>
            <a:lvl1pPr>
              <a:defRPr/>
            </a:lvl1pPr>
          </a:lstStyle>
          <a:p>
            <a:fld id="{4031E933-7D74-E545-886C-D3C8C9693514}" type="slidenum">
              <a:rPr lang="en-US" smtClean="0"/>
              <a:t>‹nr.›</a:t>
            </a:fld>
            <a:endParaRPr lang="en-US"/>
          </a:p>
        </p:txBody>
      </p:sp>
    </p:spTree>
    <p:extLst>
      <p:ext uri="{BB962C8B-B14F-4D97-AF65-F5344CB8AC3E}">
        <p14:creationId xmlns:p14="http://schemas.microsoft.com/office/powerpoint/2010/main" val="3498223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fld id="{6C07F1F4-CB45-B344-9F80-A320DA4FBA1D}" type="datetimeFigureOut">
              <a:rPr lang="en-US" smtClean="0"/>
              <a:t>1/17/18</a:t>
            </a:fld>
            <a:endParaRPr lang="en-US"/>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endParaRPr lang="en-US"/>
          </a:p>
        </p:txBody>
      </p:sp>
      <p:sp>
        <p:nvSpPr>
          <p:cNvPr id="6" name="Tijdelijke aanduiding voor dianummer 5"/>
          <p:cNvSpPr>
            <a:spLocks noGrp="1"/>
          </p:cNvSpPr>
          <p:nvPr>
            <p:ph type="sldNum" sz="quarter" idx="12"/>
          </p:nvPr>
        </p:nvSpPr>
        <p:spPr/>
        <p:txBody>
          <a:bodyPr/>
          <a:lstStyle>
            <a:lvl1pPr>
              <a:defRPr/>
            </a:lvl1pPr>
          </a:lstStyle>
          <a:p>
            <a:fld id="{4031E933-7D74-E545-886C-D3C8C9693514}" type="slidenum">
              <a:rPr lang="en-US" smtClean="0"/>
              <a:t>‹nr.›</a:t>
            </a:fld>
            <a:endParaRPr lang="en-US"/>
          </a:p>
        </p:txBody>
      </p:sp>
    </p:spTree>
    <p:extLst>
      <p:ext uri="{BB962C8B-B14F-4D97-AF65-F5344CB8AC3E}">
        <p14:creationId xmlns:p14="http://schemas.microsoft.com/office/powerpoint/2010/main" val="2429344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1/17/18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2058487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49226617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31530847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4" name="Picture 5" descr="SAX_PPT_NL_Achtergr6.jpg                                       000B06DB VIAServer                      7C268895:"/>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0" y="0"/>
            <a:ext cx="914400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2843808" y="274638"/>
            <a:ext cx="5842992" cy="1143000"/>
          </a:xfrm>
        </p:spPr>
        <p:txBody>
          <a:bodyPr>
            <a:normAutofit/>
          </a:bodyPr>
          <a:lstStyle>
            <a:lvl1pPr>
              <a:defRPr sz="3200">
                <a:solidFill>
                  <a:schemeClr val="bg1"/>
                </a:solidFill>
                <a:latin typeface="Lucida Sans Unicode" pitchFamily="34" charset="0"/>
                <a:cs typeface="Lucida Sans Unicode" pitchFamily="34" charset="0"/>
              </a:defRPr>
            </a:lvl1pPr>
          </a:lstStyle>
          <a:p>
            <a:r>
              <a:rPr lang="en-US" smtClean="0"/>
              <a:t>Click to edit Master title style</a:t>
            </a:r>
            <a:endParaRPr lang="en-US" dirty="0"/>
          </a:p>
        </p:txBody>
      </p:sp>
      <p:sp>
        <p:nvSpPr>
          <p:cNvPr id="3" name="Tijdelijke aanduiding voor inhoud 2"/>
          <p:cNvSpPr>
            <a:spLocks noGrp="1"/>
          </p:cNvSpPr>
          <p:nvPr>
            <p:ph idx="1"/>
          </p:nvPr>
        </p:nvSpPr>
        <p:spPr>
          <a:xfrm>
            <a:off x="467544" y="1600200"/>
            <a:ext cx="8219256" cy="4525963"/>
          </a:xfrm>
        </p:spPr>
        <p:txBody>
          <a:bodyPr/>
          <a:lstStyle>
            <a:lvl1pPr>
              <a:defRPr sz="2800">
                <a:latin typeface="Lucida Sans Unicode" pitchFamily="34" charset="0"/>
                <a:cs typeface="Lucida Sans Unicode" pitchFamily="34" charset="0"/>
              </a:defRPr>
            </a:lvl1pPr>
            <a:lvl2pPr>
              <a:defRPr sz="2400">
                <a:latin typeface="Lucida Sans Unicode" pitchFamily="34" charset="0"/>
                <a:cs typeface="Lucida Sans Unicode" pitchFamily="34" charset="0"/>
              </a:defRPr>
            </a:lvl2pPr>
            <a:lvl3pPr>
              <a:defRPr sz="2400">
                <a:latin typeface="Lucida Sans Unicode" pitchFamily="34" charset="0"/>
                <a:cs typeface="Lucida Sans Unicode" pitchFamily="34" charset="0"/>
              </a:defRPr>
            </a:lvl3pPr>
            <a:lvl4pPr>
              <a:defRPr sz="2000">
                <a:latin typeface="Lucida Sans Unicode" pitchFamily="34" charset="0"/>
                <a:cs typeface="Lucida Sans Unicode" pitchFamily="34" charset="0"/>
              </a:defRPr>
            </a:lvl4pPr>
            <a:lvl5pPr>
              <a:defRPr sz="2000">
                <a:latin typeface="Lucida Sans Unicode" pitchFamily="34" charset="0"/>
                <a:cs typeface="Lucida Sans Unicode"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jdelijke aanduiding voor dianummer 5"/>
          <p:cNvSpPr>
            <a:spLocks noGrp="1"/>
          </p:cNvSpPr>
          <p:nvPr>
            <p:ph type="sldNum" sz="quarter" idx="10"/>
          </p:nvPr>
        </p:nvSpPr>
        <p:spPr/>
        <p:txBody>
          <a:bodyPr/>
          <a:lstStyle>
            <a:lvl1pPr>
              <a:defRPr/>
            </a:lvl1pPr>
          </a:lstStyle>
          <a:p>
            <a:fld id="{4031E933-7D74-E545-886C-D3C8C9693514}" type="slidenum">
              <a:rPr lang="en-US" smtClean="0"/>
              <a:t>‹nr.›</a:t>
            </a:fld>
            <a:endParaRPr lang="en-US"/>
          </a:p>
        </p:txBody>
      </p:sp>
    </p:spTree>
    <p:extLst>
      <p:ext uri="{BB962C8B-B14F-4D97-AF65-F5344CB8AC3E}">
        <p14:creationId xmlns:p14="http://schemas.microsoft.com/office/powerpoint/2010/main" val="2672245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fld id="{6C07F1F4-CB45-B344-9F80-A320DA4FBA1D}" type="datetimeFigureOut">
              <a:rPr lang="en-US" smtClean="0"/>
              <a:t>1/17/18</a:t>
            </a:fld>
            <a:endParaRPr lang="en-US"/>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endParaRPr lang="en-US"/>
          </a:p>
        </p:txBody>
      </p:sp>
      <p:sp>
        <p:nvSpPr>
          <p:cNvPr id="6" name="Tijdelijke aanduiding voor dianummer 5"/>
          <p:cNvSpPr>
            <a:spLocks noGrp="1"/>
          </p:cNvSpPr>
          <p:nvPr>
            <p:ph type="sldNum" sz="quarter" idx="12"/>
          </p:nvPr>
        </p:nvSpPr>
        <p:spPr/>
        <p:txBody>
          <a:bodyPr/>
          <a:lstStyle>
            <a:lvl1pPr>
              <a:defRPr/>
            </a:lvl1pPr>
          </a:lstStyle>
          <a:p>
            <a:fld id="{4031E933-7D74-E545-886C-D3C8C9693514}" type="slidenum">
              <a:rPr lang="en-US" smtClean="0"/>
              <a:t>‹nr.›</a:t>
            </a:fld>
            <a:endParaRPr lang="en-US"/>
          </a:p>
        </p:txBody>
      </p:sp>
    </p:spTree>
    <p:extLst>
      <p:ext uri="{BB962C8B-B14F-4D97-AF65-F5344CB8AC3E}">
        <p14:creationId xmlns:p14="http://schemas.microsoft.com/office/powerpoint/2010/main" val="945131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5" name="Afbeelding 2" descr="SAX_PPT_NL_Achtergro10.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0" y="0"/>
            <a:ext cx="91440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2843808" y="274638"/>
            <a:ext cx="5842992" cy="1143000"/>
          </a:xfrm>
        </p:spPr>
        <p:txBody>
          <a:bodyPr>
            <a:normAutofit/>
          </a:bodyPr>
          <a:lstStyle>
            <a:lvl1pPr>
              <a:defRPr sz="3200">
                <a:solidFill>
                  <a:srgbClr val="00853A"/>
                </a:solidFill>
                <a:latin typeface="Lucida Sans Unicode" pitchFamily="34" charset="0"/>
                <a:cs typeface="Lucida Sans Unicode" pitchFamily="34" charset="0"/>
              </a:defRPr>
            </a:lvl1pPr>
          </a:lstStyle>
          <a:p>
            <a:r>
              <a:rPr lang="en-US" smtClean="0"/>
              <a:t>Click to edit Master title style</a:t>
            </a:r>
            <a:endParaRPr lang="en-US" dirty="0"/>
          </a:p>
        </p:txBody>
      </p:sp>
      <p:sp>
        <p:nvSpPr>
          <p:cNvPr id="3" name="Tijdelijke aanduiding voor inhoud 2"/>
          <p:cNvSpPr>
            <a:spLocks noGrp="1"/>
          </p:cNvSpPr>
          <p:nvPr>
            <p:ph sz="half" idx="1"/>
          </p:nvPr>
        </p:nvSpPr>
        <p:spPr>
          <a:xfrm>
            <a:off x="457200" y="1600200"/>
            <a:ext cx="4038600" cy="4525963"/>
          </a:xfrm>
        </p:spPr>
        <p:txBody>
          <a:bodyPr/>
          <a:lstStyle>
            <a:lvl1pPr>
              <a:defRPr sz="2800">
                <a:latin typeface="Lucida Sans Unicode" pitchFamily="34" charset="0"/>
                <a:cs typeface="Lucida Sans Unicode" pitchFamily="34" charset="0"/>
              </a:defRPr>
            </a:lvl1pPr>
            <a:lvl2pPr>
              <a:defRPr sz="2400">
                <a:latin typeface="Lucida Sans Unicode" pitchFamily="34" charset="0"/>
                <a:cs typeface="Lucida Sans Unicode" pitchFamily="34" charset="0"/>
              </a:defRPr>
            </a:lvl2pPr>
            <a:lvl3pPr>
              <a:defRPr sz="2000">
                <a:latin typeface="Lucida Sans Unicode" pitchFamily="34" charset="0"/>
                <a:cs typeface="Lucida Sans Unicode" pitchFamily="34" charset="0"/>
              </a:defRPr>
            </a:lvl3pPr>
            <a:lvl4pPr>
              <a:defRPr sz="1800">
                <a:latin typeface="Lucida Sans Unicode" pitchFamily="34" charset="0"/>
                <a:cs typeface="Lucida Sans Unicode" pitchFamily="34" charset="0"/>
              </a:defRPr>
            </a:lvl4pPr>
            <a:lvl5pPr>
              <a:defRPr sz="1800">
                <a:latin typeface="Lucida Sans Unicode" pitchFamily="34" charset="0"/>
                <a:cs typeface="Lucida Sans Unicode" pitchFamily="34" charset="0"/>
              </a:defRPr>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jdelijke aanduiding voor inhoud 3"/>
          <p:cNvSpPr>
            <a:spLocks noGrp="1"/>
          </p:cNvSpPr>
          <p:nvPr>
            <p:ph sz="half" idx="2"/>
          </p:nvPr>
        </p:nvSpPr>
        <p:spPr>
          <a:xfrm>
            <a:off x="4648200" y="1600200"/>
            <a:ext cx="4038600" cy="4525963"/>
          </a:xfrm>
        </p:spPr>
        <p:txBody>
          <a:bodyPr/>
          <a:lstStyle>
            <a:lvl1pPr>
              <a:defRPr sz="2800">
                <a:latin typeface="Lucida Sans Unicode" pitchFamily="34" charset="0"/>
                <a:cs typeface="Lucida Sans Unicode" pitchFamily="34" charset="0"/>
              </a:defRPr>
            </a:lvl1pPr>
            <a:lvl2pPr>
              <a:defRPr sz="2400">
                <a:latin typeface="Lucida Sans Unicode" pitchFamily="34" charset="0"/>
                <a:cs typeface="Lucida Sans Unicode" pitchFamily="34" charset="0"/>
              </a:defRPr>
            </a:lvl2pPr>
            <a:lvl3pPr>
              <a:defRPr sz="2000">
                <a:latin typeface="Lucida Sans Unicode" pitchFamily="34" charset="0"/>
                <a:cs typeface="Lucida Sans Unicode" pitchFamily="34" charset="0"/>
              </a:defRPr>
            </a:lvl3pPr>
            <a:lvl4pPr>
              <a:defRPr sz="1800">
                <a:latin typeface="Lucida Sans Unicode" pitchFamily="34" charset="0"/>
                <a:cs typeface="Lucida Sans Unicode" pitchFamily="34" charset="0"/>
              </a:defRPr>
            </a:lvl4pPr>
            <a:lvl5pPr>
              <a:defRPr sz="1800">
                <a:latin typeface="Lucida Sans Unicode" pitchFamily="34" charset="0"/>
                <a:cs typeface="Lucida Sans Unicode" pitchFamily="34" charset="0"/>
              </a:defRPr>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jdelijke aanduiding voor dianummer 5"/>
          <p:cNvSpPr>
            <a:spLocks noGrp="1"/>
          </p:cNvSpPr>
          <p:nvPr>
            <p:ph type="sldNum" sz="quarter" idx="10"/>
          </p:nvPr>
        </p:nvSpPr>
        <p:spPr/>
        <p:txBody>
          <a:bodyPr/>
          <a:lstStyle>
            <a:lvl1pPr>
              <a:defRPr/>
            </a:lvl1pPr>
          </a:lstStyle>
          <a:p>
            <a:fld id="{4031E933-7D74-E545-886C-D3C8C9693514}" type="slidenum">
              <a:rPr lang="en-US" smtClean="0"/>
              <a:t>‹nr.›</a:t>
            </a:fld>
            <a:endParaRPr lang="en-US"/>
          </a:p>
        </p:txBody>
      </p:sp>
    </p:spTree>
    <p:extLst>
      <p:ext uri="{BB962C8B-B14F-4D97-AF65-F5344CB8AC3E}">
        <p14:creationId xmlns:p14="http://schemas.microsoft.com/office/powerpoint/2010/main" val="51686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smtClean="0"/>
              <a:t>Click to edit Master title style</a:t>
            </a:r>
            <a:endParaRPr lang="en-US"/>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jdelijke aanduiding voor datum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fld id="{6C07F1F4-CB45-B344-9F80-A320DA4FBA1D}" type="datetimeFigureOut">
              <a:rPr lang="en-US" smtClean="0"/>
              <a:t>1/17/18</a:t>
            </a:fld>
            <a:endParaRPr lang="en-US"/>
          </a:p>
        </p:txBody>
      </p:sp>
      <p:sp>
        <p:nvSpPr>
          <p:cNvPr id="8" name="Tijdelijke aanduiding voor voettekst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endParaRPr lang="en-US"/>
          </a:p>
        </p:txBody>
      </p:sp>
      <p:sp>
        <p:nvSpPr>
          <p:cNvPr id="9" name="Tijdelijke aanduiding voor dianummer 5"/>
          <p:cNvSpPr>
            <a:spLocks noGrp="1"/>
          </p:cNvSpPr>
          <p:nvPr>
            <p:ph type="sldNum" sz="quarter" idx="12"/>
          </p:nvPr>
        </p:nvSpPr>
        <p:spPr/>
        <p:txBody>
          <a:bodyPr/>
          <a:lstStyle>
            <a:lvl1pPr>
              <a:defRPr/>
            </a:lvl1pPr>
          </a:lstStyle>
          <a:p>
            <a:fld id="{4031E933-7D74-E545-886C-D3C8C9693514}" type="slidenum">
              <a:rPr lang="en-US" smtClean="0"/>
              <a:t>‹nr.›</a:t>
            </a:fld>
            <a:endParaRPr lang="en-US"/>
          </a:p>
        </p:txBody>
      </p:sp>
    </p:spTree>
    <p:extLst>
      <p:ext uri="{BB962C8B-B14F-4D97-AF65-F5344CB8AC3E}">
        <p14:creationId xmlns:p14="http://schemas.microsoft.com/office/powerpoint/2010/main" val="4040250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3" name="Afbeelding 2" descr="SAX_PPT_NL_Achtergro10.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2843808" y="274638"/>
            <a:ext cx="5842992" cy="1143000"/>
          </a:xfrm>
        </p:spPr>
        <p:txBody>
          <a:bodyPr>
            <a:normAutofit/>
          </a:bodyPr>
          <a:lstStyle>
            <a:lvl1pPr>
              <a:defRPr sz="3200">
                <a:solidFill>
                  <a:srgbClr val="00853A"/>
                </a:solidFill>
                <a:latin typeface="Lucida Sans Unicode" pitchFamily="34" charset="0"/>
                <a:cs typeface="Lucida Sans Unicode" pitchFamily="34" charset="0"/>
              </a:defRPr>
            </a:lvl1pPr>
          </a:lstStyle>
          <a:p>
            <a:r>
              <a:rPr lang="en-US" smtClean="0"/>
              <a:t>Click to edit Master title style</a:t>
            </a:r>
            <a:endParaRPr lang="en-US" dirty="0"/>
          </a:p>
        </p:txBody>
      </p:sp>
      <p:sp>
        <p:nvSpPr>
          <p:cNvPr id="4" name="Tijdelijke aanduiding voor dianummer 5"/>
          <p:cNvSpPr>
            <a:spLocks noGrp="1"/>
          </p:cNvSpPr>
          <p:nvPr>
            <p:ph type="sldNum" sz="quarter" idx="10"/>
          </p:nvPr>
        </p:nvSpPr>
        <p:spPr/>
        <p:txBody>
          <a:bodyPr/>
          <a:lstStyle>
            <a:lvl1pPr>
              <a:defRPr/>
            </a:lvl1pPr>
          </a:lstStyle>
          <a:p>
            <a:fld id="{4031E933-7D74-E545-886C-D3C8C9693514}" type="slidenum">
              <a:rPr lang="en-US" smtClean="0"/>
              <a:t>‹nr.›</a:t>
            </a:fld>
            <a:endParaRPr lang="en-US"/>
          </a:p>
        </p:txBody>
      </p:sp>
    </p:spTree>
    <p:extLst>
      <p:ext uri="{BB962C8B-B14F-4D97-AF65-F5344CB8AC3E}">
        <p14:creationId xmlns:p14="http://schemas.microsoft.com/office/powerpoint/2010/main" val="1740770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fld id="{6C07F1F4-CB45-B344-9F80-A320DA4FBA1D}" type="datetimeFigureOut">
              <a:rPr lang="en-US" smtClean="0"/>
              <a:t>1/17/18</a:t>
            </a:fld>
            <a:endParaRPr lang="en-US"/>
          </a:p>
        </p:txBody>
      </p:sp>
      <p:sp>
        <p:nvSpPr>
          <p:cNvPr id="3" name="Tijdelijke aanduiding voor voettekst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endParaRPr lang="en-US"/>
          </a:p>
        </p:txBody>
      </p:sp>
      <p:sp>
        <p:nvSpPr>
          <p:cNvPr id="4" name="Tijdelijke aanduiding voor dianummer 5"/>
          <p:cNvSpPr>
            <a:spLocks noGrp="1"/>
          </p:cNvSpPr>
          <p:nvPr>
            <p:ph type="sldNum" sz="quarter" idx="12"/>
          </p:nvPr>
        </p:nvSpPr>
        <p:spPr/>
        <p:txBody>
          <a:bodyPr/>
          <a:lstStyle>
            <a:lvl1pPr>
              <a:defRPr/>
            </a:lvl1pPr>
          </a:lstStyle>
          <a:p>
            <a:fld id="{4031E933-7D74-E545-886C-D3C8C9693514}" type="slidenum">
              <a:rPr lang="en-US" smtClean="0"/>
              <a:t>‹nr.›</a:t>
            </a:fld>
            <a:endParaRPr lang="en-US"/>
          </a:p>
        </p:txBody>
      </p:sp>
    </p:spTree>
    <p:extLst>
      <p:ext uri="{BB962C8B-B14F-4D97-AF65-F5344CB8AC3E}">
        <p14:creationId xmlns:p14="http://schemas.microsoft.com/office/powerpoint/2010/main" val="1791060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fld id="{6C07F1F4-CB45-B344-9F80-A320DA4FBA1D}" type="datetimeFigureOut">
              <a:rPr lang="en-US" smtClean="0"/>
              <a:t>1/17/18</a:t>
            </a:fld>
            <a:endParaRPr lang="en-US"/>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endParaRPr lang="en-US"/>
          </a:p>
        </p:txBody>
      </p:sp>
      <p:sp>
        <p:nvSpPr>
          <p:cNvPr id="7" name="Tijdelijke aanduiding voor dianummer 6"/>
          <p:cNvSpPr>
            <a:spLocks noGrp="1"/>
          </p:cNvSpPr>
          <p:nvPr>
            <p:ph type="sldNum" sz="quarter" idx="12"/>
          </p:nvPr>
        </p:nvSpPr>
        <p:spPr>
          <a:xfrm>
            <a:off x="7956550" y="6356350"/>
            <a:ext cx="730250" cy="365125"/>
          </a:xfrm>
        </p:spPr>
        <p:txBody>
          <a:bodyPr/>
          <a:lstStyle>
            <a:lvl1pPr>
              <a:defRPr/>
            </a:lvl1pPr>
          </a:lstStyle>
          <a:p>
            <a:fld id="{4031E933-7D74-E545-886C-D3C8C9693514}" type="slidenum">
              <a:rPr lang="en-US" smtClean="0"/>
              <a:t>‹nr.›</a:t>
            </a:fld>
            <a:endParaRPr lang="en-US"/>
          </a:p>
        </p:txBody>
      </p:sp>
    </p:spTree>
    <p:extLst>
      <p:ext uri="{BB962C8B-B14F-4D97-AF65-F5344CB8AC3E}">
        <p14:creationId xmlns:p14="http://schemas.microsoft.com/office/powerpoint/2010/main" val="1252562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fld id="{6C07F1F4-CB45-B344-9F80-A320DA4FBA1D}" type="datetimeFigureOut">
              <a:rPr lang="en-US" smtClean="0"/>
              <a:t>1/17/18</a:t>
            </a:fld>
            <a:endParaRPr lang="en-US"/>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endParaRPr lang="en-US"/>
          </a:p>
        </p:txBody>
      </p:sp>
      <p:sp>
        <p:nvSpPr>
          <p:cNvPr id="7" name="Tijdelijke aanduiding voor dianummer 6"/>
          <p:cNvSpPr>
            <a:spLocks noGrp="1"/>
          </p:cNvSpPr>
          <p:nvPr>
            <p:ph type="sldNum" sz="quarter" idx="12"/>
          </p:nvPr>
        </p:nvSpPr>
        <p:spPr/>
        <p:txBody>
          <a:bodyPr/>
          <a:lstStyle>
            <a:lvl1pPr>
              <a:defRPr/>
            </a:lvl1pPr>
          </a:lstStyle>
          <a:p>
            <a:fld id="{4031E933-7D74-E545-886C-D3C8C9693514}" type="slidenum">
              <a:rPr lang="en-US" smtClean="0"/>
              <a:t>‹nr.›</a:t>
            </a:fld>
            <a:endParaRPr lang="en-US"/>
          </a:p>
        </p:txBody>
      </p:sp>
    </p:spTree>
    <p:extLst>
      <p:ext uri="{BB962C8B-B14F-4D97-AF65-F5344CB8AC3E}">
        <p14:creationId xmlns:p14="http://schemas.microsoft.com/office/powerpoint/2010/main" val="13724704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Afbeelding 3" descr="SAX_PPT_NL_Achtergro6.jpg"/>
          <p:cNvPicPr>
            <a:picLocks noChangeAspect="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0" y="0"/>
            <a:ext cx="9144000"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jdelijke aanduiding voor titel 1"/>
          <p:cNvSpPr>
            <a:spLocks noGrp="1"/>
          </p:cNvSpPr>
          <p:nvPr>
            <p:ph type="title"/>
          </p:nvPr>
        </p:nvSpPr>
        <p:spPr bwMode="auto">
          <a:xfrm>
            <a:off x="2700338" y="274638"/>
            <a:ext cx="59864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en-US" smtClean="0"/>
              <a:t>Klik om de stijl te bewerken</a:t>
            </a:r>
            <a:endParaRPr lang="en-US" altLang="en-US" smtClean="0"/>
          </a:p>
        </p:txBody>
      </p:sp>
      <p:sp>
        <p:nvSpPr>
          <p:cNvPr id="1028" name="Tijdelijke aanduiding voor teks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US" smtClean="0"/>
              <a:t>Klik om de modelstijlen te bewerken</a:t>
            </a:r>
          </a:p>
          <a:p>
            <a:pPr lvl="1"/>
            <a:r>
              <a:rPr lang="nl-NL" altLang="en-US" smtClean="0"/>
              <a:t>Tweede niveau</a:t>
            </a:r>
          </a:p>
          <a:p>
            <a:pPr lvl="2"/>
            <a:r>
              <a:rPr lang="nl-NL" altLang="en-US" smtClean="0"/>
              <a:t>Derde niveau</a:t>
            </a:r>
          </a:p>
          <a:p>
            <a:pPr lvl="3"/>
            <a:r>
              <a:rPr lang="nl-NL" altLang="en-US" smtClean="0"/>
              <a:t>Vierde niveau</a:t>
            </a:r>
          </a:p>
          <a:p>
            <a:pPr lvl="4"/>
            <a:r>
              <a:rPr lang="nl-NL" altLang="en-US" smtClean="0"/>
              <a:t>Vijfde niveau</a:t>
            </a:r>
            <a:endParaRPr lang="en-US" altLang="en-US" smtClean="0"/>
          </a:p>
        </p:txBody>
      </p:sp>
      <p:sp>
        <p:nvSpPr>
          <p:cNvPr id="6" name="Tijdelijke aanduiding voor dianummer 5"/>
          <p:cNvSpPr>
            <a:spLocks noGrp="1"/>
          </p:cNvSpPr>
          <p:nvPr>
            <p:ph type="sldNum" sz="quarter" idx="4"/>
          </p:nvPr>
        </p:nvSpPr>
        <p:spPr>
          <a:xfrm>
            <a:off x="8027988" y="6356350"/>
            <a:ext cx="658812" cy="365125"/>
          </a:xfrm>
          <a:prstGeom prst="rect">
            <a:avLst/>
          </a:prstGeom>
        </p:spPr>
        <p:txBody>
          <a:bodyPr/>
          <a:lstStyle>
            <a:lvl1pPr fontAlgn="auto">
              <a:spcBef>
                <a:spcPts val="0"/>
              </a:spcBef>
              <a:spcAft>
                <a:spcPts val="0"/>
              </a:spcAft>
              <a:defRPr>
                <a:latin typeface="+mn-lt"/>
                <a:cs typeface="+mn-cs"/>
              </a:defRPr>
            </a:lvl1pPr>
          </a:lstStyle>
          <a:p>
            <a:fld id="{4031E933-7D74-E545-886C-D3C8C9693514}" type="slidenum">
              <a:rPr lang="en-US" smtClean="0"/>
              <a:t>‹nr.›</a:t>
            </a:fld>
            <a:endParaRPr lang="en-US"/>
          </a:p>
        </p:txBody>
      </p:sp>
    </p:spTree>
    <p:extLst>
      <p:ext uri="{BB962C8B-B14F-4D97-AF65-F5344CB8AC3E}">
        <p14:creationId xmlns:p14="http://schemas.microsoft.com/office/powerpoint/2010/main" val="17497721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timing>
    <p:tnLst>
      <p:par>
        <p:cTn id="1" dur="indefinite" restart="never" nodeType="tmRoot"/>
      </p:par>
    </p:tnLst>
  </p:timing>
  <p:txStyles>
    <p:titleStyle>
      <a:lvl1pPr algn="l" rtl="0" eaLnBrk="1" fontAlgn="base" hangingPunct="1">
        <a:spcBef>
          <a:spcPct val="0"/>
        </a:spcBef>
        <a:spcAft>
          <a:spcPct val="0"/>
        </a:spcAft>
        <a:defRPr sz="3200" kern="1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Lucida Sans Unicode" pitchFamily="34" charset="0"/>
        </a:defRPr>
      </a:lvl2pPr>
      <a:lvl3pPr algn="l" rtl="0" eaLnBrk="1" fontAlgn="base" hangingPunct="1">
        <a:spcBef>
          <a:spcPct val="0"/>
        </a:spcBef>
        <a:spcAft>
          <a:spcPct val="0"/>
        </a:spcAft>
        <a:defRPr sz="3200">
          <a:solidFill>
            <a:schemeClr val="bg1"/>
          </a:solidFill>
          <a:latin typeface="Lucida Sans Unicode" pitchFamily="34" charset="0"/>
        </a:defRPr>
      </a:lvl3pPr>
      <a:lvl4pPr algn="l" rtl="0" eaLnBrk="1" fontAlgn="base" hangingPunct="1">
        <a:spcBef>
          <a:spcPct val="0"/>
        </a:spcBef>
        <a:spcAft>
          <a:spcPct val="0"/>
        </a:spcAft>
        <a:defRPr sz="3200">
          <a:solidFill>
            <a:schemeClr val="bg1"/>
          </a:solidFill>
          <a:latin typeface="Lucida Sans Unicode" pitchFamily="34" charset="0"/>
        </a:defRPr>
      </a:lvl4pPr>
      <a:lvl5pPr algn="l" rtl="0" eaLnBrk="1" fontAlgn="base" hangingPunct="1">
        <a:spcBef>
          <a:spcPct val="0"/>
        </a:spcBef>
        <a:spcAft>
          <a:spcPct val="0"/>
        </a:spcAft>
        <a:defRPr sz="3200">
          <a:solidFill>
            <a:schemeClr val="bg1"/>
          </a:solidFill>
          <a:latin typeface="Lucida Sans Unicode" pitchFamily="34" charset="0"/>
        </a:defRPr>
      </a:lvl5pPr>
      <a:lvl6pPr marL="457200" algn="l" rtl="0" eaLnBrk="1" fontAlgn="base" hangingPunct="1">
        <a:spcBef>
          <a:spcPct val="0"/>
        </a:spcBef>
        <a:spcAft>
          <a:spcPct val="0"/>
        </a:spcAft>
        <a:defRPr sz="3200">
          <a:solidFill>
            <a:schemeClr val="bg1"/>
          </a:solidFill>
          <a:latin typeface="Lucida Sans Unicode" pitchFamily="34" charset="0"/>
        </a:defRPr>
      </a:lvl6pPr>
      <a:lvl7pPr marL="914400" algn="l" rtl="0" eaLnBrk="1" fontAlgn="base" hangingPunct="1">
        <a:spcBef>
          <a:spcPct val="0"/>
        </a:spcBef>
        <a:spcAft>
          <a:spcPct val="0"/>
        </a:spcAft>
        <a:defRPr sz="3200">
          <a:solidFill>
            <a:schemeClr val="bg1"/>
          </a:solidFill>
          <a:latin typeface="Lucida Sans Unicode" pitchFamily="34" charset="0"/>
        </a:defRPr>
      </a:lvl7pPr>
      <a:lvl8pPr marL="1371600" algn="l" rtl="0" eaLnBrk="1" fontAlgn="base" hangingPunct="1">
        <a:spcBef>
          <a:spcPct val="0"/>
        </a:spcBef>
        <a:spcAft>
          <a:spcPct val="0"/>
        </a:spcAft>
        <a:defRPr sz="3200">
          <a:solidFill>
            <a:schemeClr val="bg1"/>
          </a:solidFill>
          <a:latin typeface="Lucida Sans Unicode" pitchFamily="34" charset="0"/>
        </a:defRPr>
      </a:lvl8pPr>
      <a:lvl9pPr marL="1828800" algn="l" rtl="0" eaLnBrk="1" fontAlgn="base" hangingPunct="1">
        <a:spcBef>
          <a:spcPct val="0"/>
        </a:spcBef>
        <a:spcAft>
          <a:spcPct val="0"/>
        </a:spcAft>
        <a:defRPr sz="3200">
          <a:solidFill>
            <a:schemeClr val="bg1"/>
          </a:solidFill>
          <a:latin typeface="Lucida Sans Unicode" pitchFamily="34" charset="0"/>
        </a:defRPr>
      </a:lvl9pPr>
    </p:titleStyle>
    <p:bodyStyle>
      <a:lvl1pPr marL="342900" indent="-34290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 Id="rId3" Type="http://schemas.openxmlformats.org/officeDocument/2006/relationships/hyperlink" Target="http://ec.europa.eu/newsroom/document.cfm?doc_id=44137"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2.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eur-lex.europa.eu/legal-content/EN/TXT/PDF/?uri=CELEX:12012P/TXT&amp;from=EN"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ec.europa.eu/justice/data-protection/article-29/documentation/opinion-recommendation/files/2014/wp217_en.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7.emf"/></Relationships>
</file>

<file path=ppt/slides/_rels/slide37.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emf"/></Relationships>
</file>

<file path=ppt/slides/_rels/slide39.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hyperlink" Target="https://www.teachprivacy.com/five-things-school-officials-must-know-privacy/" TargetMode="External"/><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ttachment-1.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TextBox 8"/>
          <p:cNvSpPr txBox="1"/>
          <p:nvPr/>
        </p:nvSpPr>
        <p:spPr>
          <a:xfrm>
            <a:off x="3059832" y="3859029"/>
            <a:ext cx="5760640" cy="144655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nl-NL" sz="800" b="1" dirty="0" smtClean="0">
              <a:latin typeface="Arial Unicode MS" charset="0"/>
              <a:ea typeface="Arial Unicode MS" charset="0"/>
              <a:cs typeface="Arial Unicode MS" charset="0"/>
            </a:endParaRPr>
          </a:p>
          <a:p>
            <a:pPr algn="ctr"/>
            <a:r>
              <a:rPr lang="nl-NL" sz="1200" b="1" dirty="0" smtClean="0">
                <a:latin typeface="Arial Unicode MS" charset="0"/>
                <a:ea typeface="Arial Unicode MS" charset="0"/>
                <a:cs typeface="Arial Unicode MS" charset="0"/>
              </a:rPr>
              <a:t>Gezamenlijkheid</a:t>
            </a:r>
            <a:r>
              <a:rPr lang="nl-NL" sz="1200" b="1" dirty="0">
                <a:latin typeface="Arial Unicode MS" charset="0"/>
                <a:ea typeface="Arial Unicode MS" charset="0"/>
                <a:cs typeface="Arial Unicode MS" charset="0"/>
              </a:rPr>
              <a:t>: </a:t>
            </a:r>
            <a:r>
              <a:rPr lang="nl-NL" sz="1200" b="1" dirty="0" smtClean="0">
                <a:latin typeface="Arial Unicode MS" charset="0"/>
                <a:ea typeface="Arial Unicode MS" charset="0"/>
                <a:cs typeface="Arial Unicode MS" charset="0"/>
              </a:rPr>
              <a:t>Privacy </a:t>
            </a:r>
            <a:r>
              <a:rPr lang="nl-NL" sz="1200" b="1" dirty="0">
                <a:latin typeface="Arial Unicode MS" charset="0"/>
                <a:ea typeface="Arial Unicode MS" charset="0"/>
                <a:cs typeface="Arial Unicode MS" charset="0"/>
              </a:rPr>
              <a:t>is een gedeelde </a:t>
            </a:r>
            <a:r>
              <a:rPr lang="nl-NL" sz="1200" b="1" dirty="0" smtClean="0">
                <a:latin typeface="Arial Unicode MS" charset="0"/>
                <a:ea typeface="Arial Unicode MS" charset="0"/>
                <a:cs typeface="Arial Unicode MS" charset="0"/>
              </a:rPr>
              <a:t>verantwoordelijkheid.</a:t>
            </a:r>
            <a:endParaRPr lang="nl-NL" sz="1200" b="1" dirty="0">
              <a:latin typeface="Arial Unicode MS" charset="0"/>
              <a:ea typeface="Arial Unicode MS" charset="0"/>
              <a:cs typeface="Arial Unicode MS" charset="0"/>
            </a:endParaRPr>
          </a:p>
          <a:p>
            <a:pPr algn="ctr"/>
            <a:endParaRPr lang="nl-NL" sz="1200" dirty="0">
              <a:latin typeface="Arial Unicode MS" charset="0"/>
              <a:ea typeface="Arial Unicode MS" charset="0"/>
              <a:cs typeface="Arial Unicode MS" charset="0"/>
            </a:endParaRPr>
          </a:p>
          <a:p>
            <a:pPr algn="ctr"/>
            <a:r>
              <a:rPr lang="nl-NL" sz="1200" dirty="0" smtClean="0">
                <a:latin typeface="Arial Unicode MS" charset="0"/>
                <a:ea typeface="Arial Unicode MS" charset="0"/>
                <a:cs typeface="Arial Unicode MS" charset="0"/>
              </a:rPr>
              <a:t>Privacy </a:t>
            </a:r>
            <a:r>
              <a:rPr lang="nl-NL" sz="1200" dirty="0">
                <a:latin typeface="Arial Unicode MS" charset="0"/>
                <a:ea typeface="Arial Unicode MS" charset="0"/>
                <a:cs typeface="Arial Unicode MS" charset="0"/>
              </a:rPr>
              <a:t>is niet alleen een onderwerp </a:t>
            </a:r>
            <a:r>
              <a:rPr lang="nl-NL" sz="1200" dirty="0" smtClean="0">
                <a:latin typeface="Arial Unicode MS" charset="0"/>
                <a:ea typeface="Arial Unicode MS" charset="0"/>
                <a:cs typeface="Arial Unicode MS" charset="0"/>
              </a:rPr>
              <a:t>voor </a:t>
            </a:r>
            <a:r>
              <a:rPr lang="nl-NL" sz="1200" dirty="0">
                <a:latin typeface="Arial Unicode MS" charset="0"/>
                <a:ea typeface="Arial Unicode MS" charset="0"/>
                <a:cs typeface="Arial Unicode MS" charset="0"/>
              </a:rPr>
              <a:t>ICT, het belang ervan </a:t>
            </a:r>
            <a:r>
              <a:rPr lang="nl-NL" sz="1200" dirty="0" smtClean="0">
                <a:latin typeface="Arial Unicode MS" charset="0"/>
                <a:ea typeface="Arial Unicode MS" charset="0"/>
                <a:cs typeface="Arial Unicode MS" charset="0"/>
              </a:rPr>
              <a:t>en de wetgeving </a:t>
            </a:r>
            <a:r>
              <a:rPr lang="nl-NL" sz="1200" dirty="0">
                <a:latin typeface="Arial Unicode MS" charset="0"/>
                <a:ea typeface="Arial Unicode MS" charset="0"/>
                <a:cs typeface="Arial Unicode MS" charset="0"/>
              </a:rPr>
              <a:t>moet door de gehele </a:t>
            </a:r>
            <a:r>
              <a:rPr lang="nl-NL" sz="1200" dirty="0" smtClean="0">
                <a:latin typeface="Arial Unicode MS" charset="0"/>
                <a:ea typeface="Arial Unicode MS" charset="0"/>
                <a:cs typeface="Arial Unicode MS" charset="0"/>
              </a:rPr>
              <a:t>organisatie </a:t>
            </a:r>
            <a:r>
              <a:rPr lang="nl-NL" sz="1200" dirty="0">
                <a:latin typeface="Arial Unicode MS" charset="0"/>
                <a:ea typeface="Arial Unicode MS" charset="0"/>
                <a:cs typeface="Arial Unicode MS" charset="0"/>
              </a:rPr>
              <a:t>bekend zijn. </a:t>
            </a:r>
            <a:endParaRPr lang="nl-NL" sz="1200" dirty="0" smtClean="0">
              <a:latin typeface="Arial Unicode MS" charset="0"/>
              <a:ea typeface="Arial Unicode MS" charset="0"/>
              <a:cs typeface="Arial Unicode MS" charset="0"/>
            </a:endParaRPr>
          </a:p>
          <a:p>
            <a:endParaRPr lang="nl-NL" sz="1200" dirty="0" smtClean="0">
              <a:latin typeface="Arial Unicode MS" charset="0"/>
              <a:ea typeface="Arial Unicode MS" charset="0"/>
              <a:cs typeface="Arial Unicode MS" charset="0"/>
            </a:endParaRPr>
          </a:p>
          <a:p>
            <a:pPr algn="ctr"/>
            <a:r>
              <a:rPr lang="nl-NL" sz="1200" b="1" dirty="0" smtClean="0">
                <a:latin typeface="Arial Unicode MS" charset="0"/>
                <a:ea typeface="Arial Unicode MS" charset="0"/>
                <a:cs typeface="Arial Unicode MS" charset="0"/>
              </a:rPr>
              <a:t>ZORGPLICHT</a:t>
            </a:r>
            <a:endParaRPr lang="nl-NL" sz="1200" b="1" dirty="0">
              <a:latin typeface="Arial Unicode MS" charset="0"/>
              <a:ea typeface="Arial Unicode MS" charset="0"/>
              <a:cs typeface="Arial Unicode MS" charset="0"/>
            </a:endParaRPr>
          </a:p>
          <a:p>
            <a:endParaRPr lang="nl-NL" sz="800" dirty="0"/>
          </a:p>
        </p:txBody>
      </p:sp>
      <p:sp>
        <p:nvSpPr>
          <p:cNvPr id="3" name="TextBox 2"/>
          <p:cNvSpPr txBox="1"/>
          <p:nvPr/>
        </p:nvSpPr>
        <p:spPr>
          <a:xfrm>
            <a:off x="611560" y="4244179"/>
            <a:ext cx="8074646" cy="2031325"/>
          </a:xfrm>
          <a:prstGeom prst="rect">
            <a:avLst/>
          </a:prstGeom>
          <a:noFill/>
        </p:spPr>
        <p:txBody>
          <a:bodyPr wrap="none" rtlCol="0">
            <a:spAutoFit/>
          </a:bodyPr>
          <a:lstStyle/>
          <a:p>
            <a:r>
              <a:rPr lang="nl-NL" sz="3200" b="1" dirty="0" smtClean="0">
                <a:solidFill>
                  <a:srgbClr val="00B050"/>
                </a:solidFill>
              </a:rPr>
              <a:t>Welkom</a:t>
            </a:r>
          </a:p>
          <a:p>
            <a:endParaRPr lang="nl-NL" sz="800" b="1" dirty="0" smtClean="0">
              <a:solidFill>
                <a:srgbClr val="00B050"/>
              </a:solidFill>
            </a:endParaRPr>
          </a:p>
          <a:p>
            <a:endParaRPr lang="nl-NL" sz="800" b="1" dirty="0">
              <a:solidFill>
                <a:srgbClr val="00B050"/>
              </a:solidFill>
            </a:endParaRPr>
          </a:p>
          <a:p>
            <a:endParaRPr lang="nl-NL" sz="800" b="1" dirty="0" smtClean="0">
              <a:solidFill>
                <a:srgbClr val="00B050"/>
              </a:solidFill>
            </a:endParaRPr>
          </a:p>
          <a:p>
            <a:endParaRPr lang="nl-NL" sz="800" b="1" dirty="0">
              <a:solidFill>
                <a:srgbClr val="00B050"/>
              </a:solidFill>
            </a:endParaRPr>
          </a:p>
          <a:p>
            <a:endParaRPr lang="nl-NL" sz="800" b="1" dirty="0" smtClean="0">
              <a:solidFill>
                <a:srgbClr val="00B050"/>
              </a:solidFill>
            </a:endParaRPr>
          </a:p>
          <a:p>
            <a:endParaRPr lang="nl-NL" sz="800" b="1" dirty="0" smtClean="0">
              <a:solidFill>
                <a:srgbClr val="00B050"/>
              </a:solidFill>
            </a:endParaRPr>
          </a:p>
          <a:p>
            <a:endParaRPr lang="nl-NL" dirty="0"/>
          </a:p>
          <a:p>
            <a:r>
              <a:rPr lang="nl-NL" dirty="0" smtClean="0"/>
              <a:t>Marjolein </a:t>
            </a:r>
            <a:r>
              <a:rPr lang="nl-NL" dirty="0" smtClean="0"/>
              <a:t>den </a:t>
            </a:r>
            <a:r>
              <a:rPr lang="nl-NL" dirty="0" smtClean="0"/>
              <a:t>Ouden   –   Erik van den Beld   –   Mieke </a:t>
            </a:r>
            <a:r>
              <a:rPr lang="nl-NL" dirty="0" err="1" smtClean="0"/>
              <a:t>Allersma</a:t>
            </a:r>
            <a:r>
              <a:rPr lang="nl-NL" dirty="0" smtClean="0"/>
              <a:t> (</a:t>
            </a:r>
            <a:r>
              <a:rPr lang="nl-NL" dirty="0" err="1" smtClean="0"/>
              <a:t>mod</a:t>
            </a:r>
            <a:r>
              <a:rPr lang="nl-NL" dirty="0" smtClean="0"/>
              <a:t>.)</a:t>
            </a:r>
          </a:p>
          <a:p>
            <a:r>
              <a:rPr lang="nl-NL" sz="1000" dirty="0" smtClean="0"/>
              <a:t>Hoofdd</a:t>
            </a:r>
            <a:r>
              <a:rPr lang="nl-NL" sz="1000" dirty="0" smtClean="0"/>
              <a:t>ocent </a:t>
            </a:r>
            <a:r>
              <a:rPr lang="nl-NL" sz="1000" dirty="0" smtClean="0"/>
              <a:t>/ Onderzoeker </a:t>
            </a:r>
            <a:r>
              <a:rPr lang="nl-NL" sz="1000" dirty="0" err="1" smtClean="0"/>
              <a:t>AGZ+Lect.V</a:t>
            </a:r>
            <a:r>
              <a:rPr lang="nl-NL" sz="1000" dirty="0" smtClean="0"/>
              <a:t>.        </a:t>
            </a:r>
            <a:r>
              <a:rPr lang="nl-NL" sz="1000" dirty="0" smtClean="0"/>
              <a:t>Functionaris </a:t>
            </a:r>
            <a:r>
              <a:rPr lang="nl-NL" sz="1000" dirty="0" smtClean="0"/>
              <a:t>Gegevensbescherming       Projectmanager</a:t>
            </a:r>
            <a:endParaRPr lang="nl-NL" sz="1000" dirty="0"/>
          </a:p>
        </p:txBody>
      </p:sp>
      <p:sp>
        <p:nvSpPr>
          <p:cNvPr id="4" name="TextBox 3"/>
          <p:cNvSpPr txBox="1"/>
          <p:nvPr/>
        </p:nvSpPr>
        <p:spPr>
          <a:xfrm>
            <a:off x="3494405" y="264493"/>
            <a:ext cx="4100803" cy="369332"/>
          </a:xfrm>
          <a:prstGeom prst="rect">
            <a:avLst/>
          </a:prstGeom>
          <a:noFill/>
        </p:spPr>
        <p:txBody>
          <a:bodyPr wrap="none" rtlCol="0">
            <a:spAutoFit/>
          </a:bodyPr>
          <a:lstStyle/>
          <a:p>
            <a:r>
              <a:rPr lang="nl-NL" dirty="0" smtClean="0"/>
              <a:t>Themamiddag RDM - </a:t>
            </a:r>
            <a:r>
              <a:rPr lang="nl-NL" dirty="0" smtClean="0"/>
              <a:t>22</a:t>
            </a:r>
            <a:r>
              <a:rPr lang="nl-NL" dirty="0" smtClean="0"/>
              <a:t> jan. 2018</a:t>
            </a:r>
            <a:endParaRPr lang="nl-NL" dirty="0"/>
          </a:p>
        </p:txBody>
      </p:sp>
      <p:sp>
        <p:nvSpPr>
          <p:cNvPr id="6" name="Titel 5"/>
          <p:cNvSpPr>
            <a:spLocks noGrp="1"/>
          </p:cNvSpPr>
          <p:nvPr>
            <p:ph type="ctrTitle"/>
          </p:nvPr>
        </p:nvSpPr>
        <p:spPr>
          <a:xfrm>
            <a:off x="1691680" y="1079672"/>
            <a:ext cx="7272808" cy="2333510"/>
          </a:xfrm>
        </p:spPr>
        <p:txBody>
          <a:bodyPr/>
          <a:lstStyle/>
          <a:p>
            <a:pPr algn="ctr">
              <a:defRPr/>
            </a:pPr>
            <a:r>
              <a:rPr lang="en-US" sz="2800" dirty="0" smtClean="0">
                <a:solidFill>
                  <a:schemeClr val="accent6">
                    <a:lumMod val="75000"/>
                  </a:schemeClr>
                </a:solidFill>
                <a:latin typeface="Ruda"/>
                <a:ea typeface="Arial Black" charset="0"/>
                <a:cs typeface="Ruda"/>
              </a:rPr>
              <a:t/>
            </a:r>
            <a:br>
              <a:rPr lang="en-US" sz="2800" dirty="0" smtClean="0">
                <a:solidFill>
                  <a:schemeClr val="accent6">
                    <a:lumMod val="75000"/>
                  </a:schemeClr>
                </a:solidFill>
                <a:latin typeface="Ruda"/>
                <a:ea typeface="Arial Black" charset="0"/>
                <a:cs typeface="Ruda"/>
              </a:rPr>
            </a:br>
            <a:r>
              <a:rPr lang="en-US" sz="2800" dirty="0" err="1" smtClean="0">
                <a:latin typeface="Calibri"/>
                <a:cs typeface="Calibri"/>
              </a:rPr>
              <a:t>Onderzoek</a:t>
            </a:r>
            <a:r>
              <a:rPr lang="en-US" sz="2800" dirty="0" smtClean="0">
                <a:latin typeface="Calibri"/>
                <a:cs typeface="Calibri"/>
              </a:rPr>
              <a:t> </a:t>
            </a:r>
            <a:br>
              <a:rPr lang="en-US" sz="2800" dirty="0" smtClean="0">
                <a:latin typeface="Calibri"/>
                <a:cs typeface="Calibri"/>
              </a:rPr>
            </a:br>
            <a:r>
              <a:rPr lang="en-US" sz="2800" dirty="0" err="1" smtClean="0">
                <a:latin typeface="Calibri"/>
                <a:cs typeface="Calibri"/>
              </a:rPr>
              <a:t>en</a:t>
            </a:r>
            <a:r>
              <a:rPr lang="en-US" sz="2800" dirty="0" smtClean="0">
                <a:latin typeface="Calibri"/>
                <a:cs typeface="Calibri"/>
              </a:rPr>
              <a:t> de </a:t>
            </a:r>
            <a:br>
              <a:rPr lang="en-US" sz="2800" dirty="0" smtClean="0">
                <a:latin typeface="Calibri"/>
                <a:cs typeface="Calibri"/>
              </a:rPr>
            </a:br>
            <a:r>
              <a:rPr lang="en-US" sz="2800" dirty="0">
                <a:latin typeface="Calibri"/>
                <a:cs typeface="Calibri"/>
              </a:rPr>
              <a:t> </a:t>
            </a:r>
            <a:r>
              <a:rPr lang="en-US" sz="2800" dirty="0" err="1">
                <a:latin typeface="Calibri"/>
                <a:cs typeface="Calibri"/>
              </a:rPr>
              <a:t>Algemene</a:t>
            </a:r>
            <a:r>
              <a:rPr lang="en-US" sz="2800" dirty="0">
                <a:latin typeface="Calibri"/>
                <a:cs typeface="Calibri"/>
              </a:rPr>
              <a:t> </a:t>
            </a:r>
            <a:r>
              <a:rPr lang="en-US" sz="2800" dirty="0" err="1">
                <a:latin typeface="Calibri"/>
                <a:cs typeface="Calibri"/>
              </a:rPr>
              <a:t>Verordening</a:t>
            </a:r>
            <a:r>
              <a:rPr lang="en-US" sz="2800" dirty="0">
                <a:latin typeface="Calibri"/>
                <a:cs typeface="Calibri"/>
              </a:rPr>
              <a:t> </a:t>
            </a:r>
            <a:r>
              <a:rPr lang="en-US" sz="2800" dirty="0" err="1">
                <a:latin typeface="Calibri"/>
                <a:cs typeface="Calibri"/>
              </a:rPr>
              <a:t>Gegevensbescherming</a:t>
            </a:r>
            <a:r>
              <a:rPr lang="en-US" sz="2800" dirty="0">
                <a:latin typeface="Calibri"/>
                <a:cs typeface="Calibri"/>
              </a:rPr>
              <a:t> </a:t>
            </a:r>
            <a:r>
              <a:rPr lang="en-US" sz="2800" dirty="0" smtClean="0">
                <a:latin typeface="Calibri"/>
                <a:cs typeface="Calibri"/>
              </a:rPr>
              <a:t/>
            </a:r>
            <a:br>
              <a:rPr lang="en-US" sz="2800" dirty="0" smtClean="0">
                <a:latin typeface="Calibri"/>
                <a:cs typeface="Calibri"/>
              </a:rPr>
            </a:br>
            <a:r>
              <a:rPr lang="en-US" sz="2000" dirty="0" smtClean="0">
                <a:latin typeface="Calibri"/>
                <a:cs typeface="Calibri"/>
              </a:rPr>
              <a:t>(</a:t>
            </a:r>
            <a:r>
              <a:rPr lang="en-US" sz="2000" dirty="0">
                <a:latin typeface="Calibri"/>
                <a:cs typeface="Calibri"/>
              </a:rPr>
              <a:t>AVG / </a:t>
            </a:r>
            <a:r>
              <a:rPr lang="en-US" sz="2000" dirty="0" err="1">
                <a:latin typeface="Calibri"/>
                <a:cs typeface="Calibri"/>
              </a:rPr>
              <a:t>Eng</a:t>
            </a:r>
            <a:r>
              <a:rPr lang="en-US" sz="2000" dirty="0">
                <a:latin typeface="Calibri"/>
                <a:cs typeface="Calibri"/>
              </a:rPr>
              <a:t>: GDPR) </a:t>
            </a:r>
            <a:r>
              <a:rPr lang="en-US" sz="2800" dirty="0">
                <a:latin typeface="Calibri"/>
                <a:cs typeface="Calibri"/>
              </a:rPr>
              <a:t/>
            </a:r>
            <a:br>
              <a:rPr lang="en-US" sz="2800" dirty="0">
                <a:latin typeface="Calibri"/>
                <a:cs typeface="Calibri"/>
              </a:rPr>
            </a:br>
            <a:r>
              <a:rPr lang="en-US" sz="2800" dirty="0" smtClean="0">
                <a:latin typeface="Calibri"/>
                <a:cs typeface="Calibri"/>
              </a:rPr>
              <a:t/>
            </a:r>
            <a:br>
              <a:rPr lang="en-US" sz="2800" dirty="0" smtClean="0">
                <a:latin typeface="Calibri"/>
                <a:cs typeface="Calibri"/>
              </a:rPr>
            </a:br>
            <a:r>
              <a:rPr lang="en-US" sz="2800" dirty="0">
                <a:solidFill>
                  <a:srgbClr val="7F7F7F"/>
                </a:solidFill>
                <a:latin typeface="Calibri"/>
                <a:ea typeface="Arial Black" charset="0"/>
                <a:cs typeface="Calibri"/>
              </a:rPr>
              <a:t/>
            </a:r>
            <a:br>
              <a:rPr lang="en-US" sz="2800" dirty="0">
                <a:solidFill>
                  <a:srgbClr val="7F7F7F"/>
                </a:solidFill>
                <a:latin typeface="Calibri"/>
                <a:ea typeface="Arial Black" charset="0"/>
                <a:cs typeface="Calibri"/>
              </a:rPr>
            </a:br>
            <a:endParaRPr lang="nl-NL" sz="2800" dirty="0"/>
          </a:p>
        </p:txBody>
      </p:sp>
      <p:sp>
        <p:nvSpPr>
          <p:cNvPr id="7" name="Ondertitel 6"/>
          <p:cNvSpPr>
            <a:spLocks noGrp="1"/>
          </p:cNvSpPr>
          <p:nvPr>
            <p:ph type="subTitle" idx="1"/>
          </p:nvPr>
        </p:nvSpPr>
        <p:spPr>
          <a:xfrm>
            <a:off x="3164037" y="3158951"/>
            <a:ext cx="5256584" cy="516051"/>
          </a:xfrm>
        </p:spPr>
        <p:txBody>
          <a:bodyPr>
            <a:normAutofit fontScale="70000" lnSpcReduction="20000"/>
          </a:bodyPr>
          <a:lstStyle/>
          <a:p>
            <a:r>
              <a:rPr lang="nl-NL" sz="2400" smtClean="0">
                <a:solidFill>
                  <a:schemeClr val="accent3">
                    <a:lumMod val="50000"/>
                  </a:schemeClr>
                </a:solidFill>
              </a:rPr>
              <a:t>EMPOWERMENT, ACCOUNTABLE </a:t>
            </a:r>
            <a:r>
              <a:rPr lang="nl-NL" sz="2400" dirty="0">
                <a:solidFill>
                  <a:schemeClr val="accent3">
                    <a:lumMod val="50000"/>
                  </a:schemeClr>
                </a:solidFill>
              </a:rPr>
              <a:t>EN </a:t>
            </a:r>
            <a:r>
              <a:rPr lang="nl-NL" sz="2400" dirty="0" smtClean="0">
                <a:solidFill>
                  <a:schemeClr val="accent3">
                    <a:lumMod val="50000"/>
                  </a:schemeClr>
                </a:solidFill>
              </a:rPr>
              <a:t>COMPLIANT</a:t>
            </a:r>
            <a:endParaRPr lang="nl-NL" sz="2400" dirty="0">
              <a:solidFill>
                <a:schemeClr val="accent3">
                  <a:lumMod val="50000"/>
                </a:schemeClr>
              </a:solidFill>
            </a:endParaRPr>
          </a:p>
          <a:p>
            <a:endParaRPr lang="nl-NL" sz="2400" dirty="0">
              <a:solidFill>
                <a:schemeClr val="accent3">
                  <a:lumMod val="50000"/>
                </a:schemeClr>
              </a:solidFill>
            </a:endParaRPr>
          </a:p>
        </p:txBody>
      </p:sp>
    </p:spTree>
    <p:extLst>
      <p:ext uri="{BB962C8B-B14F-4D97-AF65-F5344CB8AC3E}">
        <p14:creationId xmlns:p14="http://schemas.microsoft.com/office/powerpoint/2010/main" val="19564174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340528" y="369332"/>
            <a:ext cx="5544616" cy="1077218"/>
          </a:xfrm>
          <a:prstGeom prst="rect">
            <a:avLst/>
          </a:prstGeom>
          <a:noFill/>
        </p:spPr>
        <p:txBody>
          <a:bodyPr wrap="square" rtlCol="0">
            <a:spAutoFit/>
          </a:bodyPr>
          <a:lstStyle/>
          <a:p>
            <a:pPr algn="ctr"/>
            <a:r>
              <a:rPr lang="nl-NL" sz="2800" b="1" dirty="0" smtClean="0">
                <a:solidFill>
                  <a:schemeClr val="bg1"/>
                </a:solidFill>
              </a:rPr>
              <a:t>Verwerken (met </a:t>
            </a:r>
            <a:r>
              <a:rPr lang="nl-NL" sz="2800" b="1" dirty="0">
                <a:solidFill>
                  <a:schemeClr val="bg1"/>
                </a:solidFill>
              </a:rPr>
              <a:t>een </a:t>
            </a:r>
            <a:r>
              <a:rPr lang="nl-NL" sz="2800" b="1" dirty="0" smtClean="0">
                <a:solidFill>
                  <a:schemeClr val="bg1"/>
                </a:solidFill>
              </a:rPr>
              <a:t>doel)    </a:t>
            </a:r>
            <a:endParaRPr lang="nl-NL" sz="800" b="1" dirty="0" smtClean="0">
              <a:solidFill>
                <a:schemeClr val="bg1"/>
              </a:solidFill>
            </a:endParaRPr>
          </a:p>
          <a:p>
            <a:pPr algn="ctr"/>
            <a:endParaRPr lang="nl-NL" sz="800" b="1" dirty="0">
              <a:solidFill>
                <a:schemeClr val="bg1"/>
              </a:solidFill>
            </a:endParaRPr>
          </a:p>
          <a:p>
            <a:pPr algn="ctr"/>
            <a:r>
              <a:rPr lang="nl-NL" sz="2800" b="1" dirty="0">
                <a:solidFill>
                  <a:schemeClr val="bg1"/>
                </a:solidFill>
              </a:rPr>
              <a:t>e</a:t>
            </a:r>
            <a:r>
              <a:rPr lang="nl-NL" sz="2800" b="1" dirty="0" smtClean="0">
                <a:solidFill>
                  <a:schemeClr val="bg1"/>
                </a:solidFill>
              </a:rPr>
              <a:t>n Register/Registreren</a:t>
            </a:r>
          </a:p>
        </p:txBody>
      </p:sp>
      <p:sp>
        <p:nvSpPr>
          <p:cNvPr id="4" name="Title 1"/>
          <p:cNvSpPr txBox="1">
            <a:spLocks/>
          </p:cNvSpPr>
          <p:nvPr/>
        </p:nvSpPr>
        <p:spPr>
          <a:xfrm>
            <a:off x="394094" y="1700808"/>
            <a:ext cx="8426377" cy="4608512"/>
          </a:xfrm>
          <a:prstGeom prst="rect">
            <a:avLst/>
          </a:prstGeom>
        </p:spPr>
        <p:txBody>
          <a:bodyPr vert="horz" lIns="91440" tIns="45720" rIns="91440" bIns="45720" rtlCol="0" anchor="t">
            <a:normAutofit/>
          </a:bodyPr>
          <a:lstStyle/>
          <a:p>
            <a:pPr marL="0" marR="0" lvl="0" indent="0" algn="l" defTabSz="457200" rtl="0" eaLnBrk="1" fontAlgn="auto" latinLnBrk="0" hangingPunct="1">
              <a:spcBef>
                <a:spcPct val="0"/>
              </a:spcBef>
              <a:spcAft>
                <a:spcPts val="600"/>
              </a:spcAft>
              <a:buClrTx/>
              <a:buSzTx/>
              <a:buFontTx/>
              <a:buNone/>
              <a:tabLst/>
              <a:defRPr/>
            </a:pPr>
            <a:endParaRPr kumimoji="0" lang="en-US" sz="1600" b="0" i="0" u="none" strike="noStrike" kern="1200" cap="none" spc="0" normalizeH="0" baseline="0" noProof="0" dirty="0">
              <a:ln>
                <a:noFill/>
              </a:ln>
              <a:effectLst/>
              <a:uLnTx/>
              <a:uFillTx/>
              <a:latin typeface="Calibri"/>
              <a:ea typeface="+mj-ea"/>
              <a:cs typeface="Calibri"/>
            </a:endParaRPr>
          </a:p>
        </p:txBody>
      </p:sp>
      <p:sp>
        <p:nvSpPr>
          <p:cNvPr id="5" name="Tijdelijke aanduiding voor inhoud 4"/>
          <p:cNvSpPr>
            <a:spLocks noGrp="1"/>
          </p:cNvSpPr>
          <p:nvPr>
            <p:ph idx="1"/>
          </p:nvPr>
        </p:nvSpPr>
        <p:spPr>
          <a:xfrm>
            <a:off x="251520" y="1634793"/>
            <a:ext cx="8712968" cy="3240359"/>
          </a:xfrm>
        </p:spPr>
        <p:txBody>
          <a:bodyPr/>
          <a:lstStyle/>
          <a:p>
            <a:pPr marL="0" indent="0">
              <a:buNone/>
            </a:pPr>
            <a:r>
              <a:rPr lang="nl-NL" sz="2000" b="1" dirty="0"/>
              <a:t>Wat is </a:t>
            </a:r>
            <a:r>
              <a:rPr lang="nl-NL" sz="2000" b="1" dirty="0" smtClean="0"/>
              <a:t>verwerken?</a:t>
            </a:r>
          </a:p>
          <a:p>
            <a:pPr marL="0" indent="0">
              <a:buNone/>
            </a:pPr>
            <a:endParaRPr lang="nl-NL" sz="800" b="1" dirty="0" smtClean="0"/>
          </a:p>
          <a:p>
            <a:pPr marL="0" indent="0">
              <a:buNone/>
            </a:pPr>
            <a:r>
              <a:rPr lang="nl-NL" sz="2000" dirty="0"/>
              <a:t>A</a:t>
            </a:r>
            <a:r>
              <a:rPr lang="nl-NL" sz="2000" dirty="0" smtClean="0"/>
              <a:t>lle </a:t>
            </a:r>
            <a:r>
              <a:rPr lang="nl-NL" sz="2000" dirty="0"/>
              <a:t>handelingen die een organisatie kan uitvoeren met persoonsgegevens, van verzamelen tot en met vernietigen. </a:t>
            </a:r>
            <a:endParaRPr lang="nl-NL" sz="2000" dirty="0" smtClean="0"/>
          </a:p>
          <a:p>
            <a:pPr marL="0" indent="0">
              <a:buNone/>
            </a:pPr>
            <a:endParaRPr lang="nl-NL" sz="1000" b="1" dirty="0" smtClean="0"/>
          </a:p>
          <a:p>
            <a:pPr marL="0" indent="0">
              <a:buNone/>
            </a:pPr>
            <a:r>
              <a:rPr lang="nl-NL" sz="1600" b="1" dirty="0" smtClean="0"/>
              <a:t>Handelingen</a:t>
            </a:r>
            <a:r>
              <a:rPr lang="nl-NL" sz="1600" dirty="0" smtClean="0"/>
              <a:t> </a:t>
            </a:r>
            <a:r>
              <a:rPr lang="nl-NL" sz="1600" dirty="0"/>
              <a:t>die er zeker onder vallen zijn: </a:t>
            </a:r>
            <a:endParaRPr lang="nl-NL" sz="1600" dirty="0" smtClean="0"/>
          </a:p>
          <a:p>
            <a:pPr marL="0" indent="0">
              <a:buNone/>
            </a:pPr>
            <a:r>
              <a:rPr lang="nl-NL" sz="1600" dirty="0" smtClean="0"/>
              <a:t>het </a:t>
            </a:r>
            <a:r>
              <a:rPr lang="nl-NL" sz="1600" b="1" dirty="0"/>
              <a:t>verzamelen</a:t>
            </a:r>
            <a:r>
              <a:rPr lang="nl-NL" sz="1600" dirty="0"/>
              <a:t>, </a:t>
            </a:r>
            <a:r>
              <a:rPr lang="nl-NL" sz="1600" b="1" dirty="0"/>
              <a:t>vastleggen</a:t>
            </a:r>
            <a:r>
              <a:rPr lang="nl-NL" sz="1600" dirty="0"/>
              <a:t>, </a:t>
            </a:r>
            <a:r>
              <a:rPr lang="nl-NL" sz="1600" b="1" dirty="0"/>
              <a:t>ordenen</a:t>
            </a:r>
            <a:r>
              <a:rPr lang="nl-NL" sz="1600" dirty="0"/>
              <a:t>, </a:t>
            </a:r>
            <a:r>
              <a:rPr lang="nl-NL" sz="1600" b="1" dirty="0"/>
              <a:t>bewaren</a:t>
            </a:r>
            <a:r>
              <a:rPr lang="nl-NL" sz="1600" dirty="0"/>
              <a:t>, </a:t>
            </a:r>
            <a:r>
              <a:rPr lang="nl-NL" sz="1600" b="1" dirty="0"/>
              <a:t>bijwerken</a:t>
            </a:r>
            <a:r>
              <a:rPr lang="nl-NL" sz="1600" dirty="0"/>
              <a:t>, wijzigen, </a:t>
            </a:r>
            <a:r>
              <a:rPr lang="nl-NL" sz="1600" b="1" dirty="0"/>
              <a:t>opvragen</a:t>
            </a:r>
            <a:r>
              <a:rPr lang="nl-NL" sz="1600" dirty="0"/>
              <a:t>, </a:t>
            </a:r>
            <a:r>
              <a:rPr lang="nl-NL" sz="1600" b="1" dirty="0"/>
              <a:t>raadplegen</a:t>
            </a:r>
            <a:r>
              <a:rPr lang="nl-NL" sz="1600" dirty="0"/>
              <a:t>, gebruiken, doorzenden, verspreiden, beschikbaar stellen, </a:t>
            </a:r>
            <a:r>
              <a:rPr lang="nl-NL" sz="1600" b="1" dirty="0"/>
              <a:t>samenbrengen</a:t>
            </a:r>
            <a:r>
              <a:rPr lang="nl-NL" sz="1600" dirty="0"/>
              <a:t>, </a:t>
            </a:r>
            <a:r>
              <a:rPr lang="nl-NL" sz="1600" b="1" dirty="0"/>
              <a:t>met elkaar in verband brengen</a:t>
            </a:r>
            <a:r>
              <a:rPr lang="nl-NL" sz="1600" dirty="0"/>
              <a:t>, afschermen, uitwissen en vernietigen van gegevens</a:t>
            </a:r>
            <a:r>
              <a:rPr lang="nl-NL" sz="1600" dirty="0" smtClean="0"/>
              <a:t>.</a:t>
            </a:r>
            <a:endParaRPr lang="nl-NL" sz="1000" dirty="0" smtClean="0"/>
          </a:p>
          <a:p>
            <a:pPr marL="0" indent="0">
              <a:buNone/>
            </a:pPr>
            <a:endParaRPr lang="nl-NL" sz="800" dirty="0" smtClean="0"/>
          </a:p>
          <a:p>
            <a:pPr marL="0" indent="0">
              <a:buNone/>
            </a:pPr>
            <a:endParaRPr lang="nl-NL" sz="1600" dirty="0"/>
          </a:p>
          <a:p>
            <a:pPr marL="0" indent="0">
              <a:buNone/>
            </a:pPr>
            <a:r>
              <a:rPr lang="nl-NL" sz="2000" dirty="0" smtClean="0"/>
              <a:t>         </a:t>
            </a:r>
            <a:r>
              <a:rPr lang="nl-NL" dirty="0" smtClean="0">
                <a:solidFill>
                  <a:schemeClr val="accent3">
                    <a:lumMod val="50000"/>
                  </a:schemeClr>
                </a:solidFill>
              </a:rPr>
              <a:t>DMP</a:t>
            </a:r>
            <a:r>
              <a:rPr lang="nl-NL" sz="2000" dirty="0" smtClean="0">
                <a:solidFill>
                  <a:schemeClr val="accent3">
                    <a:lumMod val="50000"/>
                  </a:schemeClr>
                </a:solidFill>
              </a:rPr>
              <a:t> &gt; </a:t>
            </a:r>
            <a:r>
              <a:rPr lang="nl-NL" sz="2000" dirty="0" smtClean="0"/>
              <a:t>Register van verwerkingsactiviteiten (AVG art. 30)</a:t>
            </a:r>
            <a:endParaRPr lang="nl-NL" sz="2000" dirty="0"/>
          </a:p>
        </p:txBody>
      </p:sp>
      <p:pic>
        <p:nvPicPr>
          <p:cNvPr id="6" name="Picture 2"/>
          <p:cNvPicPr>
            <a:picLocks noChangeAspect="1"/>
          </p:cNvPicPr>
          <p:nvPr/>
        </p:nvPicPr>
        <p:blipFill>
          <a:blip r:embed="rId3"/>
          <a:stretch>
            <a:fillRect/>
          </a:stretch>
        </p:blipFill>
        <p:spPr>
          <a:xfrm>
            <a:off x="1440429" y="5085184"/>
            <a:ext cx="7344815" cy="1584176"/>
          </a:xfrm>
          <a:prstGeom prst="rect">
            <a:avLst/>
          </a:prstGeom>
        </p:spPr>
        <p:style>
          <a:lnRef idx="2">
            <a:schemeClr val="accent2"/>
          </a:lnRef>
          <a:fillRef idx="1">
            <a:schemeClr val="lt1"/>
          </a:fillRef>
          <a:effectRef idx="0">
            <a:schemeClr val="accent2"/>
          </a:effectRef>
          <a:fontRef idx="minor">
            <a:schemeClr val="dk1"/>
          </a:fontRef>
        </p:style>
      </p:pic>
      <p:sp>
        <p:nvSpPr>
          <p:cNvPr id="3" name="Tekstvak 2"/>
          <p:cNvSpPr txBox="1"/>
          <p:nvPr/>
        </p:nvSpPr>
        <p:spPr>
          <a:xfrm>
            <a:off x="7469196" y="0"/>
            <a:ext cx="1550424" cy="369332"/>
          </a:xfrm>
          <a:prstGeom prst="rect">
            <a:avLst/>
          </a:prstGeom>
          <a:noFill/>
        </p:spPr>
        <p:txBody>
          <a:bodyPr wrap="none" rtlCol="0">
            <a:spAutoFit/>
          </a:bodyPr>
          <a:lstStyle/>
          <a:p>
            <a:r>
              <a:rPr lang="nl-NL" smtClean="0"/>
              <a:t>Doelbinding</a:t>
            </a:r>
            <a:endParaRPr lang="nl-NL"/>
          </a:p>
        </p:txBody>
      </p:sp>
    </p:spTree>
    <p:extLst>
      <p:ext uri="{BB962C8B-B14F-4D97-AF65-F5344CB8AC3E}">
        <p14:creationId xmlns:p14="http://schemas.microsoft.com/office/powerpoint/2010/main" val="250905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71800" y="442428"/>
            <a:ext cx="6192688" cy="1143000"/>
          </a:xfrm>
        </p:spPr>
        <p:txBody>
          <a:bodyPr>
            <a:normAutofit fontScale="90000"/>
          </a:bodyPr>
          <a:lstStyle/>
          <a:p>
            <a:r>
              <a:rPr lang="nl-NL" dirty="0" smtClean="0"/>
              <a:t>De PRAKTIJK</a:t>
            </a:r>
            <a:br>
              <a:rPr lang="nl-NL" dirty="0" smtClean="0"/>
            </a:br>
            <a:r>
              <a:rPr lang="nl-NL" sz="2000" dirty="0" smtClean="0"/>
              <a:t/>
            </a:r>
            <a:br>
              <a:rPr lang="nl-NL" sz="2000" dirty="0" smtClean="0"/>
            </a:br>
            <a:r>
              <a:rPr lang="nl-NL" sz="2700" b="1" dirty="0"/>
              <a:t>Onderzoek</a:t>
            </a:r>
            <a:r>
              <a:rPr lang="nl-NL" sz="2000" b="1" dirty="0"/>
              <a:t> en de beginselen van AVG:</a:t>
            </a:r>
            <a:br>
              <a:rPr lang="nl-NL" sz="2000" b="1" dirty="0"/>
            </a:br>
            <a:r>
              <a:rPr lang="nl-NL" sz="2000" dirty="0" smtClean="0"/>
              <a:t>                          </a:t>
            </a:r>
            <a:endParaRPr lang="nl-NL" dirty="0"/>
          </a:p>
        </p:txBody>
      </p:sp>
      <p:sp>
        <p:nvSpPr>
          <p:cNvPr id="4" name="Tekstvak 3"/>
          <p:cNvSpPr txBox="1"/>
          <p:nvPr/>
        </p:nvSpPr>
        <p:spPr>
          <a:xfrm>
            <a:off x="323528" y="1585428"/>
            <a:ext cx="8640960" cy="4893647"/>
          </a:xfrm>
          <a:prstGeom prst="rect">
            <a:avLst/>
          </a:prstGeom>
          <a:noFill/>
        </p:spPr>
        <p:txBody>
          <a:bodyPr wrap="square" rtlCol="0">
            <a:spAutoFit/>
          </a:bodyPr>
          <a:lstStyle/>
          <a:p>
            <a:endParaRPr lang="nl-NL" sz="2400" dirty="0"/>
          </a:p>
          <a:p>
            <a:pPr marL="285750" indent="-285750">
              <a:buFontTx/>
              <a:buChar char="-"/>
            </a:pPr>
            <a:r>
              <a:rPr lang="nl-NL" sz="2400" dirty="0" smtClean="0"/>
              <a:t>Wie is verantwoordelijk voor je onderzoek ?</a:t>
            </a:r>
          </a:p>
          <a:p>
            <a:pPr marL="285750" indent="-285750">
              <a:buFontTx/>
              <a:buChar char="-"/>
            </a:pPr>
            <a:r>
              <a:rPr lang="nl-NL" sz="2400" dirty="0" smtClean="0"/>
              <a:t>Nog andere wetgeving </a:t>
            </a:r>
            <a:r>
              <a:rPr lang="nl-NL" sz="2400" dirty="0" smtClean="0"/>
              <a:t>of </a:t>
            </a:r>
            <a:r>
              <a:rPr lang="nl-NL" sz="2400" dirty="0" err="1" smtClean="0"/>
              <a:t>onderzoeksethiek</a:t>
            </a:r>
            <a:r>
              <a:rPr lang="nl-NL" sz="2400" dirty="0" smtClean="0"/>
              <a:t> (METC) van </a:t>
            </a:r>
            <a:r>
              <a:rPr lang="nl-NL" sz="2400" dirty="0" smtClean="0"/>
              <a:t>toepassing ?</a:t>
            </a:r>
          </a:p>
          <a:p>
            <a:pPr marL="285750" indent="-285750">
              <a:buFontTx/>
              <a:buChar char="-"/>
            </a:pPr>
            <a:endParaRPr lang="nl-NL" sz="2400" dirty="0" smtClean="0"/>
          </a:p>
          <a:p>
            <a:pPr marL="285750" indent="-285750">
              <a:buFontTx/>
              <a:buChar char="-"/>
            </a:pPr>
            <a:endParaRPr lang="nl-NL" sz="2400" dirty="0" smtClean="0"/>
          </a:p>
          <a:p>
            <a:pPr marL="285750" indent="-285750">
              <a:buFontTx/>
              <a:buChar char="-"/>
            </a:pPr>
            <a:r>
              <a:rPr lang="nl-NL" sz="2400" dirty="0" smtClean="0"/>
              <a:t>Hoe en waar sla </a:t>
            </a:r>
            <a:r>
              <a:rPr lang="nl-NL" sz="2400" dirty="0"/>
              <a:t>je data </a:t>
            </a:r>
            <a:r>
              <a:rPr lang="nl-NL" sz="2400" dirty="0" smtClean="0"/>
              <a:t>op ? </a:t>
            </a:r>
          </a:p>
          <a:p>
            <a:pPr marL="285750" indent="-285750">
              <a:buFontTx/>
              <a:buChar char="-"/>
            </a:pPr>
            <a:r>
              <a:rPr lang="nl-NL" sz="2400" dirty="0" smtClean="0"/>
              <a:t>Wie </a:t>
            </a:r>
            <a:r>
              <a:rPr lang="nl-NL" sz="2400" dirty="0"/>
              <a:t>heeft er </a:t>
            </a:r>
            <a:r>
              <a:rPr lang="nl-NL" sz="2400" dirty="0" smtClean="0"/>
              <a:t>toegang tot de data en resultaten ? </a:t>
            </a:r>
          </a:p>
          <a:p>
            <a:pPr marL="285750" indent="-285750">
              <a:buFontTx/>
              <a:buChar char="-"/>
            </a:pPr>
            <a:endParaRPr lang="nl-NL" sz="2400" dirty="0"/>
          </a:p>
          <a:p>
            <a:pPr marL="285750" indent="-285750">
              <a:buFontTx/>
              <a:buChar char="-"/>
            </a:pPr>
            <a:endParaRPr lang="nl-NL" sz="2400" dirty="0" smtClean="0"/>
          </a:p>
          <a:p>
            <a:r>
              <a:rPr lang="nl-NL" sz="2400" dirty="0" smtClean="0"/>
              <a:t>-&gt; Worden er andere onderzoekers ingezet (studenten) </a:t>
            </a:r>
          </a:p>
          <a:p>
            <a:r>
              <a:rPr lang="nl-NL" sz="2400" dirty="0"/>
              <a:t> </a:t>
            </a:r>
            <a:r>
              <a:rPr lang="nl-NL" sz="2400" dirty="0" smtClean="0"/>
              <a:t>     in </a:t>
            </a:r>
            <a:r>
              <a:rPr lang="nl-NL" sz="2400" dirty="0"/>
              <a:t>het project, tot </a:t>
            </a:r>
            <a:r>
              <a:rPr lang="nl-NL" sz="2400" dirty="0" smtClean="0"/>
              <a:t>welke (type) data hebben </a:t>
            </a:r>
            <a:r>
              <a:rPr lang="nl-NL" sz="2400" dirty="0"/>
              <a:t>zij </a:t>
            </a:r>
            <a:endParaRPr lang="nl-NL" sz="2400" dirty="0" smtClean="0"/>
          </a:p>
          <a:p>
            <a:r>
              <a:rPr lang="nl-NL" sz="2400" dirty="0"/>
              <a:t> </a:t>
            </a:r>
            <a:r>
              <a:rPr lang="nl-NL" sz="2400" dirty="0" smtClean="0"/>
              <a:t>     toegang </a:t>
            </a:r>
            <a:r>
              <a:rPr lang="nl-NL" sz="2400" dirty="0"/>
              <a:t>en </a:t>
            </a:r>
            <a:r>
              <a:rPr lang="nl-NL" sz="2400" dirty="0" smtClean="0"/>
              <a:t>hoe </a:t>
            </a:r>
            <a:r>
              <a:rPr lang="nl-NL" sz="2400" dirty="0"/>
              <a:t>wisselen zij data uit</a:t>
            </a:r>
            <a:r>
              <a:rPr lang="nl-NL" sz="2400" dirty="0" smtClean="0"/>
              <a:t>?</a:t>
            </a:r>
          </a:p>
        </p:txBody>
      </p:sp>
    </p:spTree>
    <p:extLst>
      <p:ext uri="{BB962C8B-B14F-4D97-AF65-F5344CB8AC3E}">
        <p14:creationId xmlns:p14="http://schemas.microsoft.com/office/powerpoint/2010/main" val="971273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115587"/>
            <a:ext cx="5915000" cy="1143000"/>
          </a:xfrm>
        </p:spPr>
        <p:txBody>
          <a:bodyPr/>
          <a:lstStyle/>
          <a:p>
            <a:r>
              <a:rPr lang="nl-NL" dirty="0" smtClean="0"/>
              <a:t>Speelveld AVG / GDPR</a:t>
            </a:r>
            <a:endParaRPr lang="nl-NL" dirty="0"/>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a:ext>
            </a:extLst>
          </a:blip>
          <a:stretch>
            <a:fillRect/>
          </a:stretch>
        </p:blipFill>
        <p:spPr>
          <a:xfrm>
            <a:off x="0" y="1124744"/>
            <a:ext cx="9143999" cy="5718718"/>
          </a:xfrm>
        </p:spPr>
      </p:pic>
      <p:sp>
        <p:nvSpPr>
          <p:cNvPr id="5" name="Left Arrow 4"/>
          <p:cNvSpPr/>
          <p:nvPr/>
        </p:nvSpPr>
        <p:spPr>
          <a:xfrm rot="21064223">
            <a:off x="4032236" y="1355264"/>
            <a:ext cx="2054532" cy="54245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empowerment</a:t>
            </a:r>
            <a:endParaRPr lang="nl-NL" dirty="0"/>
          </a:p>
        </p:txBody>
      </p:sp>
      <p:sp>
        <p:nvSpPr>
          <p:cNvPr id="3" name="TextBox 2"/>
          <p:cNvSpPr txBox="1"/>
          <p:nvPr/>
        </p:nvSpPr>
        <p:spPr>
          <a:xfrm>
            <a:off x="4841471" y="3614771"/>
            <a:ext cx="474810"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nl-NL" dirty="0" smtClean="0"/>
              <a:t>FG</a:t>
            </a:r>
            <a:endParaRPr lang="nl-NL" dirty="0"/>
          </a:p>
        </p:txBody>
      </p:sp>
      <p:sp>
        <p:nvSpPr>
          <p:cNvPr id="6" name="Tekstvak 5"/>
          <p:cNvSpPr txBox="1"/>
          <p:nvPr/>
        </p:nvSpPr>
        <p:spPr>
          <a:xfrm>
            <a:off x="179512" y="5602545"/>
            <a:ext cx="2840756"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sz="1600" smtClean="0">
                <a:solidFill>
                  <a:schemeClr val="accent6">
                    <a:lumMod val="75000"/>
                  </a:schemeClr>
                </a:solidFill>
              </a:rPr>
              <a:t>Ketenverantwoordelijkheid</a:t>
            </a:r>
            <a:endParaRPr lang="nl-NL" sz="1600" dirty="0">
              <a:solidFill>
                <a:schemeClr val="accent6">
                  <a:lumMod val="75000"/>
                </a:schemeClr>
              </a:solidFill>
            </a:endParaRPr>
          </a:p>
        </p:txBody>
      </p:sp>
      <p:sp>
        <p:nvSpPr>
          <p:cNvPr id="8" name="Tekstvak 7"/>
          <p:cNvSpPr txBox="1"/>
          <p:nvPr/>
        </p:nvSpPr>
        <p:spPr>
          <a:xfrm>
            <a:off x="2668755" y="5992897"/>
            <a:ext cx="2864887" cy="338554"/>
          </a:xfrm>
          <a:prstGeom prst="rect">
            <a:avLst/>
          </a:prstGeom>
          <a:noFill/>
        </p:spPr>
        <p:txBody>
          <a:bodyPr wrap="none" rtlCol="0">
            <a:spAutoFit/>
          </a:bodyPr>
          <a:lstStyle/>
          <a:p>
            <a:r>
              <a:rPr lang="nl-NL" sz="1600" smtClean="0">
                <a:solidFill>
                  <a:schemeClr val="accent3">
                    <a:lumMod val="50000"/>
                  </a:schemeClr>
                </a:solidFill>
              </a:rPr>
              <a:t>Locatie data (EU / niet EU?)</a:t>
            </a:r>
            <a:endParaRPr lang="nl-NL" sz="1600">
              <a:solidFill>
                <a:schemeClr val="accent3">
                  <a:lumMod val="50000"/>
                </a:schemeClr>
              </a:solidFill>
            </a:endParaRPr>
          </a:p>
        </p:txBody>
      </p:sp>
      <p:sp>
        <p:nvSpPr>
          <p:cNvPr id="9" name="Tekstvak 8"/>
          <p:cNvSpPr txBox="1"/>
          <p:nvPr/>
        </p:nvSpPr>
        <p:spPr>
          <a:xfrm>
            <a:off x="7069049" y="1898448"/>
            <a:ext cx="1617751" cy="369332"/>
          </a:xfrm>
          <a:prstGeom prst="rect">
            <a:avLst/>
          </a:prstGeom>
          <a:noFill/>
        </p:spPr>
        <p:txBody>
          <a:bodyPr wrap="none" rtlCol="0">
            <a:spAutoFit/>
          </a:bodyPr>
          <a:lstStyle/>
          <a:p>
            <a:r>
              <a:rPr lang="nl-NL" smtClean="0">
                <a:solidFill>
                  <a:srgbClr val="00B050"/>
                </a:solidFill>
              </a:rPr>
              <a:t>25 mei 2018</a:t>
            </a:r>
            <a:endParaRPr lang="nl-NL">
              <a:solidFill>
                <a:srgbClr val="00B050"/>
              </a:solidFill>
            </a:endParaRPr>
          </a:p>
        </p:txBody>
      </p:sp>
      <p:pic>
        <p:nvPicPr>
          <p:cNvPr id="11" name="Picture 6"/>
          <p:cNvPicPr>
            <a:picLocks noChangeAspect="1"/>
          </p:cNvPicPr>
          <p:nvPr/>
        </p:nvPicPr>
        <p:blipFill>
          <a:blip r:embed="rId4"/>
          <a:stretch>
            <a:fillRect/>
          </a:stretch>
        </p:blipFill>
        <p:spPr>
          <a:xfrm>
            <a:off x="1331640" y="2267780"/>
            <a:ext cx="861715" cy="1047845"/>
          </a:xfrm>
          <a:prstGeom prst="rect">
            <a:avLst/>
          </a:prstGeom>
        </p:spPr>
      </p:pic>
    </p:spTree>
    <p:extLst>
      <p:ext uri="{BB962C8B-B14F-4D97-AF65-F5344CB8AC3E}">
        <p14:creationId xmlns:p14="http://schemas.microsoft.com/office/powerpoint/2010/main" val="1883125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9"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kstvak 1"/>
          <p:cNvSpPr txBox="1"/>
          <p:nvPr/>
        </p:nvSpPr>
        <p:spPr>
          <a:xfrm>
            <a:off x="2843808" y="471651"/>
            <a:ext cx="3323487" cy="461665"/>
          </a:xfrm>
          <a:prstGeom prst="rect">
            <a:avLst/>
          </a:prstGeom>
          <a:noFill/>
        </p:spPr>
        <p:txBody>
          <a:bodyPr wrap="square" rtlCol="0">
            <a:spAutoFit/>
          </a:bodyPr>
          <a:lstStyle/>
          <a:p>
            <a:r>
              <a:rPr lang="nl-NL" sz="2400" b="1" dirty="0" smtClean="0"/>
              <a:t>Wie is wie?</a:t>
            </a:r>
            <a:endParaRPr lang="nl-NL" sz="2400" b="1" dirty="0"/>
          </a:p>
        </p:txBody>
      </p:sp>
      <p:sp>
        <p:nvSpPr>
          <p:cNvPr id="4" name="Title 1"/>
          <p:cNvSpPr txBox="1">
            <a:spLocks/>
          </p:cNvSpPr>
          <p:nvPr/>
        </p:nvSpPr>
        <p:spPr>
          <a:xfrm>
            <a:off x="394094" y="1700808"/>
            <a:ext cx="8426377" cy="4608512"/>
          </a:xfrm>
          <a:prstGeom prst="rect">
            <a:avLst/>
          </a:prstGeom>
        </p:spPr>
        <p:txBody>
          <a:bodyPr vert="horz" lIns="91440" tIns="45720" rIns="91440" bIns="45720" rtlCol="0" anchor="t">
            <a:normAutofit/>
          </a:bodyPr>
          <a:lstStyle/>
          <a:p>
            <a:pPr marL="0" marR="0" lvl="0" indent="0" algn="l" defTabSz="457200" rtl="0" eaLnBrk="1" fontAlgn="auto" latinLnBrk="0" hangingPunct="1">
              <a:spcBef>
                <a:spcPct val="0"/>
              </a:spcBef>
              <a:spcAft>
                <a:spcPts val="600"/>
              </a:spcAft>
              <a:buClrTx/>
              <a:buSzTx/>
              <a:buFontTx/>
              <a:buNone/>
              <a:tabLst/>
              <a:defRPr/>
            </a:pPr>
            <a:endParaRPr kumimoji="0" lang="en-US" sz="1600" b="0" i="0" u="none" strike="noStrike" kern="1200" cap="none" spc="0" normalizeH="0" baseline="0" noProof="0" dirty="0">
              <a:ln>
                <a:noFill/>
              </a:ln>
              <a:effectLst/>
              <a:uLnTx/>
              <a:uFillTx/>
              <a:latin typeface="Calibri"/>
              <a:ea typeface="+mj-ea"/>
              <a:cs typeface="Calibri"/>
            </a:endParaRPr>
          </a:p>
        </p:txBody>
      </p:sp>
      <p:sp>
        <p:nvSpPr>
          <p:cNvPr id="5" name="Tijdelijke aanduiding voor inhoud 4"/>
          <p:cNvSpPr>
            <a:spLocks noGrp="1"/>
          </p:cNvSpPr>
          <p:nvPr>
            <p:ph idx="1"/>
          </p:nvPr>
        </p:nvSpPr>
        <p:spPr>
          <a:xfrm>
            <a:off x="394094" y="1844824"/>
            <a:ext cx="8570394" cy="5013176"/>
          </a:xfrm>
        </p:spPr>
        <p:txBody>
          <a:bodyPr>
            <a:normAutofit fontScale="92500" lnSpcReduction="10000"/>
          </a:bodyPr>
          <a:lstStyle/>
          <a:p>
            <a:pPr marL="11151" indent="0">
              <a:buClr>
                <a:srgbClr val="050505"/>
              </a:buClr>
              <a:buNone/>
              <a:tabLst>
                <a:tab pos="276444" algn="l"/>
              </a:tabLst>
            </a:pPr>
            <a:r>
              <a:rPr lang="nl-NL" sz="2000" u="heavy" dirty="0">
                <a:solidFill>
                  <a:srgbClr val="050505"/>
                </a:solidFill>
                <a:cs typeface="Arial"/>
              </a:rPr>
              <a:t>B</a:t>
            </a:r>
            <a:r>
              <a:rPr lang="nl-NL" sz="2000" u="heavy" spc="-9" dirty="0">
                <a:solidFill>
                  <a:srgbClr val="050505"/>
                </a:solidFill>
                <a:cs typeface="Arial"/>
              </a:rPr>
              <a:t>e</a:t>
            </a:r>
            <a:r>
              <a:rPr lang="nl-NL" sz="2000" u="heavy" dirty="0">
                <a:solidFill>
                  <a:srgbClr val="050505"/>
                </a:solidFill>
                <a:cs typeface="Arial"/>
              </a:rPr>
              <a:t>tr</a:t>
            </a:r>
            <a:r>
              <a:rPr lang="nl-NL" sz="2000" u="heavy" spc="-9" dirty="0">
                <a:solidFill>
                  <a:srgbClr val="050505"/>
                </a:solidFill>
                <a:cs typeface="Arial"/>
              </a:rPr>
              <a:t>o</a:t>
            </a:r>
            <a:r>
              <a:rPr lang="nl-NL" sz="2000" u="heavy" dirty="0">
                <a:solidFill>
                  <a:srgbClr val="050505"/>
                </a:solidFill>
                <a:cs typeface="Arial"/>
              </a:rPr>
              <a:t>kk</a:t>
            </a:r>
            <a:r>
              <a:rPr lang="nl-NL" sz="2000" u="heavy" spc="-9" dirty="0">
                <a:solidFill>
                  <a:srgbClr val="050505"/>
                </a:solidFill>
                <a:cs typeface="Arial"/>
              </a:rPr>
              <a:t>en</a:t>
            </a:r>
            <a:r>
              <a:rPr lang="nl-NL" sz="2000" u="heavy" dirty="0">
                <a:solidFill>
                  <a:srgbClr val="050505"/>
                </a:solidFill>
                <a:cs typeface="Arial"/>
              </a:rPr>
              <a:t>e</a:t>
            </a:r>
            <a:r>
              <a:rPr lang="nl-NL" sz="2000" spc="14" dirty="0">
                <a:solidFill>
                  <a:srgbClr val="050505"/>
                </a:solidFill>
                <a:cs typeface="Arial"/>
              </a:rPr>
              <a:t> </a:t>
            </a:r>
            <a:r>
              <a:rPr lang="nl-NL" sz="2000" spc="-5" dirty="0">
                <a:solidFill>
                  <a:srgbClr val="050505"/>
                </a:solidFill>
                <a:cs typeface="Arial"/>
              </a:rPr>
              <a:t>i</a:t>
            </a:r>
            <a:r>
              <a:rPr lang="nl-NL" sz="2000" dirty="0">
                <a:solidFill>
                  <a:srgbClr val="050505"/>
                </a:solidFill>
                <a:cs typeface="Arial"/>
              </a:rPr>
              <a:t>s </a:t>
            </a:r>
            <a:r>
              <a:rPr lang="nl-NL" sz="2000" spc="-9" dirty="0">
                <a:solidFill>
                  <a:srgbClr val="050505"/>
                </a:solidFill>
                <a:cs typeface="Arial"/>
              </a:rPr>
              <a:t>degen</a:t>
            </a:r>
            <a:r>
              <a:rPr lang="nl-NL" sz="2000" dirty="0">
                <a:solidFill>
                  <a:srgbClr val="050505"/>
                </a:solidFill>
                <a:cs typeface="Arial"/>
              </a:rPr>
              <a:t>e</a:t>
            </a:r>
            <a:r>
              <a:rPr lang="nl-NL" sz="2000" spc="18" dirty="0">
                <a:solidFill>
                  <a:srgbClr val="050505"/>
                </a:solidFill>
                <a:cs typeface="Arial"/>
              </a:rPr>
              <a:t> </a:t>
            </a:r>
            <a:r>
              <a:rPr lang="nl-NL" sz="2000" spc="-37" dirty="0">
                <a:solidFill>
                  <a:srgbClr val="050505"/>
                </a:solidFill>
                <a:cs typeface="Arial"/>
              </a:rPr>
              <a:t>w</a:t>
            </a:r>
            <a:r>
              <a:rPr lang="nl-NL" sz="2000" spc="-5" dirty="0">
                <a:solidFill>
                  <a:srgbClr val="050505"/>
                </a:solidFill>
                <a:cs typeface="Arial"/>
              </a:rPr>
              <a:t>i</a:t>
            </a:r>
            <a:r>
              <a:rPr lang="nl-NL" sz="2000" spc="-9" dirty="0">
                <a:solidFill>
                  <a:srgbClr val="050505"/>
                </a:solidFill>
                <a:cs typeface="Arial"/>
              </a:rPr>
              <a:t>en</a:t>
            </a:r>
            <a:r>
              <a:rPr lang="nl-NL" sz="2000" dirty="0">
                <a:solidFill>
                  <a:srgbClr val="050505"/>
                </a:solidFill>
                <a:cs typeface="Arial"/>
              </a:rPr>
              <a:t>s</a:t>
            </a:r>
            <a:r>
              <a:rPr lang="nl-NL" sz="2000" spc="46" dirty="0">
                <a:solidFill>
                  <a:srgbClr val="050505"/>
                </a:solidFill>
                <a:cs typeface="Arial"/>
              </a:rPr>
              <a:t> </a:t>
            </a:r>
            <a:r>
              <a:rPr lang="nl-NL" sz="2000" spc="-9" dirty="0">
                <a:solidFill>
                  <a:srgbClr val="050505"/>
                </a:solidFill>
                <a:cs typeface="Arial"/>
              </a:rPr>
              <a:t>gege</a:t>
            </a:r>
            <a:r>
              <a:rPr lang="nl-NL" sz="2000" dirty="0">
                <a:solidFill>
                  <a:srgbClr val="050505"/>
                </a:solidFill>
                <a:cs typeface="Arial"/>
              </a:rPr>
              <a:t>v</a:t>
            </a:r>
            <a:r>
              <a:rPr lang="nl-NL" sz="2000" spc="-9" dirty="0">
                <a:solidFill>
                  <a:srgbClr val="050505"/>
                </a:solidFill>
                <a:cs typeface="Arial"/>
              </a:rPr>
              <a:t>en</a:t>
            </a:r>
            <a:r>
              <a:rPr lang="nl-NL" sz="2000" dirty="0">
                <a:solidFill>
                  <a:srgbClr val="050505"/>
                </a:solidFill>
                <a:cs typeface="Arial"/>
              </a:rPr>
              <a:t>s</a:t>
            </a:r>
            <a:r>
              <a:rPr lang="nl-NL" sz="2000" spc="14" dirty="0">
                <a:solidFill>
                  <a:srgbClr val="050505"/>
                </a:solidFill>
                <a:cs typeface="Arial"/>
              </a:rPr>
              <a:t> </a:t>
            </a:r>
            <a:r>
              <a:rPr lang="nl-NL" sz="2000" spc="-37" dirty="0">
                <a:solidFill>
                  <a:srgbClr val="050505"/>
                </a:solidFill>
                <a:cs typeface="Arial"/>
              </a:rPr>
              <a:t>w</a:t>
            </a:r>
            <a:r>
              <a:rPr lang="nl-NL" sz="2000" spc="-9" dirty="0">
                <a:solidFill>
                  <a:srgbClr val="050505"/>
                </a:solidFill>
                <a:cs typeface="Arial"/>
              </a:rPr>
              <a:t>o</a:t>
            </a:r>
            <a:r>
              <a:rPr lang="nl-NL" sz="2000" dirty="0">
                <a:solidFill>
                  <a:srgbClr val="050505"/>
                </a:solidFill>
                <a:cs typeface="Arial"/>
              </a:rPr>
              <a:t>r</a:t>
            </a:r>
            <a:r>
              <a:rPr lang="nl-NL" sz="2000" spc="-9" dirty="0">
                <a:solidFill>
                  <a:srgbClr val="050505"/>
                </a:solidFill>
                <a:cs typeface="Arial"/>
              </a:rPr>
              <a:t>de</a:t>
            </a:r>
            <a:r>
              <a:rPr lang="nl-NL" sz="2000" dirty="0">
                <a:solidFill>
                  <a:srgbClr val="050505"/>
                </a:solidFill>
                <a:cs typeface="Arial"/>
              </a:rPr>
              <a:t>n</a:t>
            </a:r>
            <a:r>
              <a:rPr lang="nl-NL" sz="2000" spc="51" dirty="0">
                <a:solidFill>
                  <a:srgbClr val="050505"/>
                </a:solidFill>
                <a:cs typeface="Arial"/>
              </a:rPr>
              <a:t> </a:t>
            </a:r>
            <a:r>
              <a:rPr lang="nl-NL" sz="2000" dirty="0">
                <a:solidFill>
                  <a:srgbClr val="050505"/>
                </a:solidFill>
                <a:cs typeface="Arial"/>
              </a:rPr>
              <a:t>v</a:t>
            </a:r>
            <a:r>
              <a:rPr lang="nl-NL" sz="2000" spc="-9" dirty="0">
                <a:solidFill>
                  <a:srgbClr val="050505"/>
                </a:solidFill>
                <a:cs typeface="Arial"/>
              </a:rPr>
              <a:t>e</a:t>
            </a:r>
            <a:r>
              <a:rPr lang="nl-NL" sz="2000" dirty="0">
                <a:solidFill>
                  <a:srgbClr val="050505"/>
                </a:solidFill>
                <a:cs typeface="Arial"/>
              </a:rPr>
              <a:t>r</a:t>
            </a:r>
            <a:r>
              <a:rPr lang="nl-NL" sz="2000" spc="-37" dirty="0">
                <a:solidFill>
                  <a:srgbClr val="050505"/>
                </a:solidFill>
                <a:cs typeface="Arial"/>
              </a:rPr>
              <a:t>w</a:t>
            </a:r>
            <a:r>
              <a:rPr lang="nl-NL" sz="2000" spc="-9" dirty="0">
                <a:solidFill>
                  <a:srgbClr val="050505"/>
                </a:solidFill>
                <a:cs typeface="Arial"/>
              </a:rPr>
              <a:t>e</a:t>
            </a:r>
            <a:r>
              <a:rPr lang="nl-NL" sz="2000" dirty="0">
                <a:solidFill>
                  <a:srgbClr val="050505"/>
                </a:solidFill>
                <a:cs typeface="Arial"/>
              </a:rPr>
              <a:t>rkt.</a:t>
            </a:r>
            <a:endParaRPr lang="nl-NL" sz="2000" dirty="0">
              <a:cs typeface="Arial"/>
            </a:endParaRPr>
          </a:p>
          <a:p>
            <a:pPr>
              <a:lnSpc>
                <a:spcPts val="924"/>
              </a:lnSpc>
              <a:buClr>
                <a:srgbClr val="050505"/>
              </a:buClr>
            </a:pPr>
            <a:endParaRPr lang="nl-NL" sz="1900" dirty="0"/>
          </a:p>
          <a:p>
            <a:pPr>
              <a:lnSpc>
                <a:spcPts val="924"/>
              </a:lnSpc>
              <a:spcBef>
                <a:spcPts val="21"/>
              </a:spcBef>
              <a:buClr>
                <a:srgbClr val="050505"/>
              </a:buClr>
            </a:pPr>
            <a:endParaRPr lang="nl-NL" sz="2000" dirty="0"/>
          </a:p>
          <a:p>
            <a:pPr marL="11151" marR="11739" indent="0">
              <a:buClr>
                <a:srgbClr val="050505"/>
              </a:buClr>
              <a:buNone/>
              <a:tabLst>
                <a:tab pos="276444" algn="l"/>
              </a:tabLst>
            </a:pPr>
            <a:r>
              <a:rPr lang="nl-NL" sz="2000" u="heavy" spc="-92" dirty="0" smtClean="0">
                <a:solidFill>
                  <a:srgbClr val="050505"/>
                </a:solidFill>
                <a:cs typeface="Arial"/>
              </a:rPr>
              <a:t>(</a:t>
            </a:r>
            <a:r>
              <a:rPr lang="nl-NL" sz="2000" u="heavy" spc="-92" dirty="0" err="1" smtClean="0">
                <a:solidFill>
                  <a:srgbClr val="050505"/>
                </a:solidFill>
                <a:cs typeface="Arial"/>
              </a:rPr>
              <a:t>V</a:t>
            </a:r>
            <a:r>
              <a:rPr lang="nl-NL" sz="2000" u="heavy" spc="-9" dirty="0" err="1" smtClean="0">
                <a:solidFill>
                  <a:srgbClr val="050505"/>
                </a:solidFill>
                <a:cs typeface="Arial"/>
              </a:rPr>
              <a:t>e</a:t>
            </a:r>
            <a:r>
              <a:rPr lang="nl-NL" sz="2000" u="heavy" dirty="0" err="1" smtClean="0">
                <a:solidFill>
                  <a:srgbClr val="050505"/>
                </a:solidFill>
                <a:cs typeface="Arial"/>
              </a:rPr>
              <a:t>rwerkings</a:t>
            </a:r>
            <a:r>
              <a:rPr lang="nl-NL" sz="2000" u="heavy" dirty="0" smtClean="0">
                <a:solidFill>
                  <a:srgbClr val="050505"/>
                </a:solidFill>
                <a:cs typeface="Arial"/>
              </a:rPr>
              <a:t>)V</a:t>
            </a:r>
            <a:r>
              <a:rPr lang="nl-NL" sz="2000" u="heavy" spc="-9" dirty="0" smtClean="0">
                <a:solidFill>
                  <a:srgbClr val="050505"/>
                </a:solidFill>
                <a:cs typeface="Arial"/>
              </a:rPr>
              <a:t>eran</a:t>
            </a:r>
            <a:r>
              <a:rPr lang="nl-NL" sz="2000" u="heavy" dirty="0" smtClean="0">
                <a:solidFill>
                  <a:srgbClr val="050505"/>
                </a:solidFill>
                <a:cs typeface="Arial"/>
              </a:rPr>
              <a:t>t</a:t>
            </a:r>
            <a:r>
              <a:rPr lang="nl-NL" sz="2000" u="heavy" spc="-37" dirty="0" smtClean="0">
                <a:solidFill>
                  <a:srgbClr val="050505"/>
                </a:solidFill>
                <a:cs typeface="Arial"/>
              </a:rPr>
              <a:t>w</a:t>
            </a:r>
            <a:r>
              <a:rPr lang="nl-NL" sz="2000" u="heavy" spc="-9" dirty="0" smtClean="0">
                <a:solidFill>
                  <a:srgbClr val="050505"/>
                </a:solidFill>
                <a:cs typeface="Arial"/>
              </a:rPr>
              <a:t>oo</a:t>
            </a:r>
            <a:r>
              <a:rPr lang="nl-NL" sz="2000" u="heavy" dirty="0" smtClean="0">
                <a:solidFill>
                  <a:srgbClr val="050505"/>
                </a:solidFill>
                <a:cs typeface="Arial"/>
              </a:rPr>
              <a:t>r</a:t>
            </a:r>
            <a:r>
              <a:rPr lang="nl-NL" sz="2000" u="heavy" spc="-9" dirty="0" smtClean="0">
                <a:solidFill>
                  <a:srgbClr val="050505"/>
                </a:solidFill>
                <a:cs typeface="Arial"/>
              </a:rPr>
              <a:t>de</a:t>
            </a:r>
            <a:r>
              <a:rPr lang="nl-NL" sz="2000" u="heavy" spc="5" dirty="0" smtClean="0">
                <a:solidFill>
                  <a:srgbClr val="050505"/>
                </a:solidFill>
                <a:cs typeface="Arial"/>
              </a:rPr>
              <a:t>l</a:t>
            </a:r>
            <a:r>
              <a:rPr lang="nl-NL" sz="2000" u="heavy" spc="-5" dirty="0" smtClean="0">
                <a:solidFill>
                  <a:srgbClr val="050505"/>
                </a:solidFill>
                <a:cs typeface="Arial"/>
              </a:rPr>
              <a:t>ij</a:t>
            </a:r>
            <a:r>
              <a:rPr lang="nl-NL" sz="2000" u="heavy" dirty="0" smtClean="0">
                <a:solidFill>
                  <a:srgbClr val="050505"/>
                </a:solidFill>
                <a:cs typeface="Arial"/>
              </a:rPr>
              <a:t>ke</a:t>
            </a:r>
            <a:r>
              <a:rPr lang="nl-NL" sz="2000" spc="55" dirty="0" smtClean="0">
                <a:solidFill>
                  <a:srgbClr val="050505"/>
                </a:solidFill>
                <a:cs typeface="Arial"/>
              </a:rPr>
              <a:t> </a:t>
            </a:r>
            <a:r>
              <a:rPr lang="nl-NL" sz="2000" spc="-5" dirty="0">
                <a:solidFill>
                  <a:srgbClr val="050505"/>
                </a:solidFill>
                <a:cs typeface="Arial"/>
              </a:rPr>
              <a:t>i</a:t>
            </a:r>
            <a:r>
              <a:rPr lang="nl-NL" sz="2000" dirty="0">
                <a:solidFill>
                  <a:srgbClr val="050505"/>
                </a:solidFill>
                <a:cs typeface="Arial"/>
              </a:rPr>
              <a:t>s </a:t>
            </a:r>
            <a:r>
              <a:rPr lang="nl-NL" sz="2000" spc="-9" dirty="0">
                <a:solidFill>
                  <a:srgbClr val="050505"/>
                </a:solidFill>
                <a:cs typeface="Arial"/>
              </a:rPr>
              <a:t>d</a:t>
            </a:r>
            <a:r>
              <a:rPr lang="nl-NL" sz="2000" dirty="0">
                <a:solidFill>
                  <a:srgbClr val="050505"/>
                </a:solidFill>
                <a:cs typeface="Arial"/>
              </a:rPr>
              <a:t>e</a:t>
            </a:r>
            <a:r>
              <a:rPr lang="nl-NL" sz="2000" spc="-5" dirty="0">
                <a:solidFill>
                  <a:srgbClr val="050505"/>
                </a:solidFill>
                <a:cs typeface="Arial"/>
              </a:rPr>
              <a:t> </a:t>
            </a:r>
            <a:r>
              <a:rPr lang="nl-NL" sz="2000" spc="-9" dirty="0">
                <a:solidFill>
                  <a:srgbClr val="050505"/>
                </a:solidFill>
                <a:cs typeface="Arial"/>
              </a:rPr>
              <a:t>na</a:t>
            </a:r>
            <a:r>
              <a:rPr lang="nl-NL" sz="2000" dirty="0">
                <a:solidFill>
                  <a:srgbClr val="050505"/>
                </a:solidFill>
                <a:cs typeface="Arial"/>
              </a:rPr>
              <a:t>t</a:t>
            </a:r>
            <a:r>
              <a:rPr lang="nl-NL" sz="2000" spc="-9" dirty="0">
                <a:solidFill>
                  <a:srgbClr val="050505"/>
                </a:solidFill>
                <a:cs typeface="Arial"/>
              </a:rPr>
              <a:t>uu</a:t>
            </a:r>
            <a:r>
              <a:rPr lang="nl-NL" sz="2000" dirty="0">
                <a:solidFill>
                  <a:srgbClr val="050505"/>
                </a:solidFill>
                <a:cs typeface="Arial"/>
              </a:rPr>
              <a:t>r</a:t>
            </a:r>
            <a:r>
              <a:rPr lang="nl-NL" sz="2000" spc="-5" dirty="0">
                <a:solidFill>
                  <a:srgbClr val="050505"/>
                </a:solidFill>
                <a:cs typeface="Arial"/>
              </a:rPr>
              <a:t>lij</a:t>
            </a:r>
            <a:r>
              <a:rPr lang="nl-NL" sz="2000" dirty="0">
                <a:solidFill>
                  <a:srgbClr val="050505"/>
                </a:solidFill>
                <a:cs typeface="Arial"/>
              </a:rPr>
              <a:t>ke</a:t>
            </a:r>
            <a:r>
              <a:rPr lang="nl-NL" sz="2000" spc="18" dirty="0">
                <a:solidFill>
                  <a:srgbClr val="050505"/>
                </a:solidFill>
                <a:cs typeface="Arial"/>
              </a:rPr>
              <a:t> </a:t>
            </a:r>
            <a:r>
              <a:rPr lang="nl-NL" sz="2000" spc="-9" dirty="0">
                <a:solidFill>
                  <a:srgbClr val="050505"/>
                </a:solidFill>
                <a:cs typeface="Arial"/>
              </a:rPr>
              <a:t>pe</a:t>
            </a:r>
            <a:r>
              <a:rPr lang="nl-NL" sz="2000" dirty="0">
                <a:solidFill>
                  <a:srgbClr val="050505"/>
                </a:solidFill>
                <a:cs typeface="Arial"/>
              </a:rPr>
              <a:t>rs</a:t>
            </a:r>
            <a:r>
              <a:rPr lang="nl-NL" sz="2000" spc="-9" dirty="0">
                <a:solidFill>
                  <a:srgbClr val="050505"/>
                </a:solidFill>
                <a:cs typeface="Arial"/>
              </a:rPr>
              <a:t>oon</a:t>
            </a:r>
            <a:r>
              <a:rPr lang="nl-NL" sz="2000" dirty="0">
                <a:solidFill>
                  <a:srgbClr val="050505"/>
                </a:solidFill>
                <a:cs typeface="Arial"/>
              </a:rPr>
              <a:t>,</a:t>
            </a:r>
            <a:r>
              <a:rPr lang="nl-NL" sz="2000" spc="14" dirty="0">
                <a:solidFill>
                  <a:srgbClr val="050505"/>
                </a:solidFill>
                <a:cs typeface="Arial"/>
              </a:rPr>
              <a:t> </a:t>
            </a:r>
            <a:r>
              <a:rPr lang="nl-NL" sz="2000" dirty="0">
                <a:solidFill>
                  <a:srgbClr val="050505"/>
                </a:solidFill>
                <a:cs typeface="Arial"/>
              </a:rPr>
              <a:t>r</a:t>
            </a:r>
            <a:r>
              <a:rPr lang="nl-NL" sz="2000" spc="-9" dirty="0">
                <a:solidFill>
                  <a:srgbClr val="050505"/>
                </a:solidFill>
                <a:cs typeface="Arial"/>
              </a:rPr>
              <a:t>e</a:t>
            </a:r>
            <a:r>
              <a:rPr lang="nl-NL" sz="2000" dirty="0">
                <a:solidFill>
                  <a:srgbClr val="050505"/>
                </a:solidFill>
                <a:cs typeface="Arial"/>
              </a:rPr>
              <a:t>c</a:t>
            </a:r>
            <a:r>
              <a:rPr lang="nl-NL" sz="2000" spc="-9" dirty="0">
                <a:solidFill>
                  <a:srgbClr val="050505"/>
                </a:solidFill>
                <a:cs typeface="Arial"/>
              </a:rPr>
              <a:t>h</a:t>
            </a:r>
            <a:r>
              <a:rPr lang="nl-NL" sz="2000" dirty="0">
                <a:solidFill>
                  <a:srgbClr val="050505"/>
                </a:solidFill>
                <a:cs typeface="Arial"/>
              </a:rPr>
              <a:t>ts</a:t>
            </a:r>
            <a:r>
              <a:rPr lang="nl-NL" sz="2000" spc="-9" dirty="0">
                <a:solidFill>
                  <a:srgbClr val="050505"/>
                </a:solidFill>
                <a:cs typeface="Arial"/>
              </a:rPr>
              <a:t>pe</a:t>
            </a:r>
            <a:r>
              <a:rPr lang="nl-NL" sz="2000" dirty="0">
                <a:solidFill>
                  <a:srgbClr val="050505"/>
                </a:solidFill>
                <a:cs typeface="Arial"/>
              </a:rPr>
              <a:t>rs</a:t>
            </a:r>
            <a:r>
              <a:rPr lang="nl-NL" sz="2000" spc="-9" dirty="0">
                <a:solidFill>
                  <a:srgbClr val="050505"/>
                </a:solidFill>
                <a:cs typeface="Arial"/>
              </a:rPr>
              <a:t>oon</a:t>
            </a:r>
            <a:r>
              <a:rPr lang="nl-NL" sz="2000" dirty="0">
                <a:solidFill>
                  <a:srgbClr val="050505"/>
                </a:solidFill>
                <a:cs typeface="Arial"/>
              </a:rPr>
              <a:t>,</a:t>
            </a:r>
            <a:r>
              <a:rPr lang="nl-NL" sz="2000" spc="28" dirty="0">
                <a:solidFill>
                  <a:srgbClr val="050505"/>
                </a:solidFill>
                <a:cs typeface="Arial"/>
              </a:rPr>
              <a:t> </a:t>
            </a:r>
            <a:r>
              <a:rPr lang="nl-NL" sz="2000" spc="-9" dirty="0">
                <a:solidFill>
                  <a:srgbClr val="050505"/>
                </a:solidFill>
                <a:cs typeface="Arial"/>
              </a:rPr>
              <a:t>of </a:t>
            </a:r>
            <a:r>
              <a:rPr lang="nl-NL" sz="2000" spc="-5" dirty="0">
                <a:solidFill>
                  <a:srgbClr val="050505"/>
                </a:solidFill>
                <a:cs typeface="Arial"/>
              </a:rPr>
              <a:t>i</a:t>
            </a:r>
            <a:r>
              <a:rPr lang="nl-NL" sz="2000" spc="-9" dirty="0">
                <a:solidFill>
                  <a:srgbClr val="050505"/>
                </a:solidFill>
                <a:cs typeface="Arial"/>
              </a:rPr>
              <a:t>ede</a:t>
            </a:r>
            <a:r>
              <a:rPr lang="nl-NL" sz="2000" dirty="0">
                <a:solidFill>
                  <a:srgbClr val="050505"/>
                </a:solidFill>
                <a:cs typeface="Arial"/>
              </a:rPr>
              <a:t>r</a:t>
            </a:r>
            <a:r>
              <a:rPr lang="nl-NL" sz="2000" spc="14" dirty="0">
                <a:solidFill>
                  <a:srgbClr val="050505"/>
                </a:solidFill>
                <a:cs typeface="Arial"/>
              </a:rPr>
              <a:t> </a:t>
            </a:r>
            <a:r>
              <a:rPr lang="nl-NL" sz="2000" spc="-9" dirty="0">
                <a:solidFill>
                  <a:srgbClr val="050505"/>
                </a:solidFill>
                <a:cs typeface="Arial"/>
              </a:rPr>
              <a:t>ande</a:t>
            </a:r>
            <a:r>
              <a:rPr lang="nl-NL" sz="2000" dirty="0">
                <a:solidFill>
                  <a:srgbClr val="050505"/>
                </a:solidFill>
                <a:cs typeface="Arial"/>
              </a:rPr>
              <a:t>r</a:t>
            </a:r>
            <a:r>
              <a:rPr lang="nl-NL" sz="2000" spc="14" dirty="0">
                <a:solidFill>
                  <a:srgbClr val="050505"/>
                </a:solidFill>
                <a:cs typeface="Arial"/>
              </a:rPr>
              <a:t> </a:t>
            </a:r>
            <a:r>
              <a:rPr lang="nl-NL" sz="2000" spc="-9" dirty="0">
                <a:solidFill>
                  <a:srgbClr val="050505"/>
                </a:solidFill>
                <a:cs typeface="Arial"/>
              </a:rPr>
              <a:t>d</a:t>
            </a:r>
            <a:r>
              <a:rPr lang="nl-NL" sz="2000" spc="-5" dirty="0">
                <a:solidFill>
                  <a:srgbClr val="050505"/>
                </a:solidFill>
                <a:cs typeface="Arial"/>
              </a:rPr>
              <a:t>i</a:t>
            </a:r>
            <a:r>
              <a:rPr lang="nl-NL" sz="2000" dirty="0">
                <a:solidFill>
                  <a:srgbClr val="050505"/>
                </a:solidFill>
                <a:cs typeface="Arial"/>
              </a:rPr>
              <a:t>e</a:t>
            </a:r>
            <a:r>
              <a:rPr lang="nl-NL" sz="2000" spc="9" dirty="0">
                <a:solidFill>
                  <a:srgbClr val="050505"/>
                </a:solidFill>
                <a:cs typeface="Arial"/>
              </a:rPr>
              <a:t> </a:t>
            </a:r>
            <a:r>
              <a:rPr lang="nl-NL" sz="2000" spc="-9" dirty="0">
                <a:solidFill>
                  <a:srgbClr val="050505"/>
                </a:solidFill>
                <a:cs typeface="Arial"/>
              </a:rPr>
              <a:t>o</a:t>
            </a:r>
            <a:r>
              <a:rPr lang="nl-NL" sz="2000" dirty="0">
                <a:solidFill>
                  <a:srgbClr val="050505"/>
                </a:solidFill>
                <a:cs typeface="Arial"/>
              </a:rPr>
              <a:t>f</a:t>
            </a:r>
            <a:r>
              <a:rPr lang="nl-NL" sz="2000" spc="-9" dirty="0">
                <a:solidFill>
                  <a:srgbClr val="050505"/>
                </a:solidFill>
                <a:cs typeface="Arial"/>
              </a:rPr>
              <a:t> he</a:t>
            </a:r>
            <a:r>
              <a:rPr lang="nl-NL" sz="2000" dirty="0">
                <a:solidFill>
                  <a:srgbClr val="050505"/>
                </a:solidFill>
                <a:cs typeface="Arial"/>
              </a:rPr>
              <a:t>t</a:t>
            </a:r>
            <a:r>
              <a:rPr lang="nl-NL" sz="2000" spc="5" dirty="0">
                <a:solidFill>
                  <a:srgbClr val="050505"/>
                </a:solidFill>
                <a:cs typeface="Arial"/>
              </a:rPr>
              <a:t> </a:t>
            </a:r>
            <a:r>
              <a:rPr lang="nl-NL" sz="2000" spc="-9" dirty="0">
                <a:solidFill>
                  <a:srgbClr val="050505"/>
                </a:solidFill>
                <a:cs typeface="Arial"/>
              </a:rPr>
              <a:t>be</a:t>
            </a:r>
            <a:r>
              <a:rPr lang="nl-NL" sz="2000" dirty="0">
                <a:solidFill>
                  <a:srgbClr val="050505"/>
                </a:solidFill>
                <a:cs typeface="Arial"/>
              </a:rPr>
              <a:t>st</a:t>
            </a:r>
            <a:r>
              <a:rPr lang="nl-NL" sz="2000" spc="-9" dirty="0">
                <a:solidFill>
                  <a:srgbClr val="050505"/>
                </a:solidFill>
                <a:cs typeface="Arial"/>
              </a:rPr>
              <a:t>uu</a:t>
            </a:r>
            <a:r>
              <a:rPr lang="nl-NL" sz="2000" dirty="0">
                <a:solidFill>
                  <a:srgbClr val="050505"/>
                </a:solidFill>
                <a:cs typeface="Arial"/>
              </a:rPr>
              <a:t>rs</a:t>
            </a:r>
            <a:r>
              <a:rPr lang="nl-NL" sz="2000" spc="-9" dirty="0">
                <a:solidFill>
                  <a:srgbClr val="050505"/>
                </a:solidFill>
                <a:cs typeface="Arial"/>
              </a:rPr>
              <a:t>o</a:t>
            </a:r>
            <a:r>
              <a:rPr lang="nl-NL" sz="2000" dirty="0">
                <a:solidFill>
                  <a:srgbClr val="050505"/>
                </a:solidFill>
                <a:cs typeface="Arial"/>
              </a:rPr>
              <a:t>r</a:t>
            </a:r>
            <a:r>
              <a:rPr lang="nl-NL" sz="2000" spc="-9" dirty="0">
                <a:solidFill>
                  <a:srgbClr val="050505"/>
                </a:solidFill>
                <a:cs typeface="Arial"/>
              </a:rPr>
              <a:t>gaa</a:t>
            </a:r>
            <a:r>
              <a:rPr lang="nl-NL" sz="2000" dirty="0">
                <a:solidFill>
                  <a:srgbClr val="050505"/>
                </a:solidFill>
                <a:cs typeface="Arial"/>
              </a:rPr>
              <a:t>n</a:t>
            </a:r>
            <a:r>
              <a:rPr lang="nl-NL" sz="2000" spc="28" dirty="0">
                <a:solidFill>
                  <a:srgbClr val="050505"/>
                </a:solidFill>
                <a:cs typeface="Arial"/>
              </a:rPr>
              <a:t> </a:t>
            </a:r>
            <a:r>
              <a:rPr lang="nl-NL" sz="2000" spc="-9" dirty="0">
                <a:solidFill>
                  <a:srgbClr val="050505"/>
                </a:solidFill>
                <a:cs typeface="Arial"/>
              </a:rPr>
              <a:t>da</a:t>
            </a:r>
            <a:r>
              <a:rPr lang="nl-NL" sz="2000" dirty="0">
                <a:solidFill>
                  <a:srgbClr val="050505"/>
                </a:solidFill>
                <a:cs typeface="Arial"/>
              </a:rPr>
              <a:t>t,</a:t>
            </a:r>
            <a:r>
              <a:rPr lang="nl-NL" sz="2000" spc="-9" dirty="0">
                <a:solidFill>
                  <a:srgbClr val="050505"/>
                </a:solidFill>
                <a:cs typeface="Arial"/>
              </a:rPr>
              <a:t> a</a:t>
            </a:r>
            <a:r>
              <a:rPr lang="nl-NL" sz="2000" spc="-5" dirty="0">
                <a:solidFill>
                  <a:srgbClr val="050505"/>
                </a:solidFill>
                <a:cs typeface="Arial"/>
              </a:rPr>
              <a:t>ll</a:t>
            </a:r>
            <a:r>
              <a:rPr lang="nl-NL" sz="2000" spc="-9" dirty="0">
                <a:solidFill>
                  <a:srgbClr val="050505"/>
                </a:solidFill>
                <a:cs typeface="Arial"/>
              </a:rPr>
              <a:t>ee</a:t>
            </a:r>
            <a:r>
              <a:rPr lang="nl-NL" sz="2000" dirty="0">
                <a:solidFill>
                  <a:srgbClr val="050505"/>
                </a:solidFill>
                <a:cs typeface="Arial"/>
              </a:rPr>
              <a:t>n</a:t>
            </a:r>
            <a:r>
              <a:rPr lang="nl-NL" sz="2000" spc="18" dirty="0">
                <a:solidFill>
                  <a:srgbClr val="050505"/>
                </a:solidFill>
                <a:cs typeface="Arial"/>
              </a:rPr>
              <a:t> </a:t>
            </a:r>
            <a:r>
              <a:rPr lang="nl-NL" sz="2000" spc="-9" dirty="0">
                <a:solidFill>
                  <a:srgbClr val="050505"/>
                </a:solidFill>
                <a:cs typeface="Arial"/>
              </a:rPr>
              <a:t>o</a:t>
            </a:r>
            <a:r>
              <a:rPr lang="nl-NL" sz="2000" dirty="0">
                <a:solidFill>
                  <a:srgbClr val="050505"/>
                </a:solidFill>
                <a:cs typeface="Arial"/>
              </a:rPr>
              <a:t>f</a:t>
            </a:r>
            <a:r>
              <a:rPr lang="nl-NL" sz="2000" spc="5" dirty="0">
                <a:solidFill>
                  <a:srgbClr val="050505"/>
                </a:solidFill>
                <a:cs typeface="Arial"/>
              </a:rPr>
              <a:t> </a:t>
            </a:r>
            <a:r>
              <a:rPr lang="nl-NL" sz="2000" dirty="0">
                <a:solidFill>
                  <a:srgbClr val="050505"/>
                </a:solidFill>
                <a:cs typeface="Arial"/>
              </a:rPr>
              <a:t>t</a:t>
            </a:r>
            <a:r>
              <a:rPr lang="nl-NL" sz="2000" spc="-9" dirty="0">
                <a:solidFill>
                  <a:srgbClr val="050505"/>
                </a:solidFill>
                <a:cs typeface="Arial"/>
              </a:rPr>
              <a:t>e</a:t>
            </a:r>
            <a:r>
              <a:rPr lang="nl-NL" sz="2000" dirty="0">
                <a:solidFill>
                  <a:srgbClr val="050505"/>
                </a:solidFill>
                <a:cs typeface="Arial"/>
              </a:rPr>
              <a:t>z</a:t>
            </a:r>
            <a:r>
              <a:rPr lang="nl-NL" sz="2000" spc="-9" dirty="0">
                <a:solidFill>
                  <a:srgbClr val="050505"/>
                </a:solidFill>
                <a:cs typeface="Arial"/>
              </a:rPr>
              <a:t>a</a:t>
            </a:r>
            <a:r>
              <a:rPr lang="nl-NL" sz="2000" dirty="0">
                <a:solidFill>
                  <a:srgbClr val="050505"/>
                </a:solidFill>
                <a:cs typeface="Arial"/>
              </a:rPr>
              <a:t>m</a:t>
            </a:r>
            <a:r>
              <a:rPr lang="nl-NL" sz="2000" spc="-9" dirty="0">
                <a:solidFill>
                  <a:srgbClr val="050505"/>
                </a:solidFill>
                <a:cs typeface="Arial"/>
              </a:rPr>
              <a:t>e</a:t>
            </a:r>
            <a:r>
              <a:rPr lang="nl-NL" sz="2000" dirty="0">
                <a:solidFill>
                  <a:srgbClr val="050505"/>
                </a:solidFill>
                <a:cs typeface="Arial"/>
              </a:rPr>
              <a:t>n</a:t>
            </a:r>
            <a:r>
              <a:rPr lang="nl-NL" sz="2000" spc="-5" dirty="0">
                <a:solidFill>
                  <a:srgbClr val="050505"/>
                </a:solidFill>
                <a:cs typeface="Arial"/>
              </a:rPr>
              <a:t> </a:t>
            </a:r>
            <a:r>
              <a:rPr lang="nl-NL" sz="2000" dirty="0">
                <a:solidFill>
                  <a:srgbClr val="050505"/>
                </a:solidFill>
                <a:cs typeface="Arial"/>
              </a:rPr>
              <a:t>m</a:t>
            </a:r>
            <a:r>
              <a:rPr lang="nl-NL" sz="2000" spc="-9" dirty="0">
                <a:solidFill>
                  <a:srgbClr val="050505"/>
                </a:solidFill>
                <a:cs typeface="Arial"/>
              </a:rPr>
              <a:t>et ande</a:t>
            </a:r>
            <a:r>
              <a:rPr lang="nl-NL" sz="2000" dirty="0">
                <a:solidFill>
                  <a:srgbClr val="050505"/>
                </a:solidFill>
                <a:cs typeface="Arial"/>
              </a:rPr>
              <a:t>r</a:t>
            </a:r>
            <a:r>
              <a:rPr lang="nl-NL" sz="2000" spc="-9" dirty="0">
                <a:solidFill>
                  <a:srgbClr val="050505"/>
                </a:solidFill>
                <a:cs typeface="Arial"/>
              </a:rPr>
              <a:t>en</a:t>
            </a:r>
            <a:r>
              <a:rPr lang="nl-NL" sz="2000" dirty="0">
                <a:solidFill>
                  <a:srgbClr val="050505"/>
                </a:solidFill>
                <a:cs typeface="Arial"/>
              </a:rPr>
              <a:t>,</a:t>
            </a:r>
            <a:r>
              <a:rPr lang="nl-NL" sz="2000" spc="14" dirty="0">
                <a:solidFill>
                  <a:srgbClr val="050505"/>
                </a:solidFill>
                <a:cs typeface="Arial"/>
              </a:rPr>
              <a:t> </a:t>
            </a:r>
            <a:r>
              <a:rPr lang="nl-NL" sz="2000" u="sng" spc="-9" dirty="0">
                <a:solidFill>
                  <a:srgbClr val="050505"/>
                </a:solidFill>
                <a:cs typeface="Arial"/>
              </a:rPr>
              <a:t>he</a:t>
            </a:r>
            <a:r>
              <a:rPr lang="nl-NL" sz="2000" u="sng" dirty="0">
                <a:solidFill>
                  <a:srgbClr val="050505"/>
                </a:solidFill>
                <a:cs typeface="Arial"/>
              </a:rPr>
              <a:t>t</a:t>
            </a:r>
            <a:r>
              <a:rPr lang="nl-NL" sz="2000" u="sng" spc="5" dirty="0">
                <a:solidFill>
                  <a:srgbClr val="050505"/>
                </a:solidFill>
                <a:cs typeface="Arial"/>
              </a:rPr>
              <a:t> </a:t>
            </a:r>
            <a:r>
              <a:rPr lang="nl-NL" sz="2000" u="sng" spc="-9" dirty="0">
                <a:solidFill>
                  <a:srgbClr val="050505"/>
                </a:solidFill>
                <a:cs typeface="Arial"/>
              </a:rPr>
              <a:t>doe</a:t>
            </a:r>
            <a:r>
              <a:rPr lang="nl-NL" sz="2000" u="sng" dirty="0">
                <a:solidFill>
                  <a:srgbClr val="050505"/>
                </a:solidFill>
                <a:cs typeface="Arial"/>
              </a:rPr>
              <a:t>l</a:t>
            </a:r>
            <a:r>
              <a:rPr lang="nl-NL" sz="2000" u="sng" spc="9" dirty="0">
                <a:solidFill>
                  <a:srgbClr val="050505"/>
                </a:solidFill>
                <a:cs typeface="Arial"/>
              </a:rPr>
              <a:t> </a:t>
            </a:r>
            <a:r>
              <a:rPr lang="nl-NL" sz="2000" u="sng" dirty="0">
                <a:solidFill>
                  <a:srgbClr val="050505"/>
                </a:solidFill>
                <a:cs typeface="Arial"/>
              </a:rPr>
              <a:t>v</a:t>
            </a:r>
            <a:r>
              <a:rPr lang="nl-NL" sz="2000" u="sng" spc="-9" dirty="0">
                <a:solidFill>
                  <a:srgbClr val="050505"/>
                </a:solidFill>
                <a:cs typeface="Arial"/>
              </a:rPr>
              <a:t>a</a:t>
            </a:r>
            <a:r>
              <a:rPr lang="nl-NL" sz="2000" u="sng" dirty="0">
                <a:solidFill>
                  <a:srgbClr val="050505"/>
                </a:solidFill>
                <a:cs typeface="Arial"/>
              </a:rPr>
              <a:t>n</a:t>
            </a:r>
            <a:r>
              <a:rPr lang="nl-NL" sz="2000" u="sng" spc="9" dirty="0">
                <a:solidFill>
                  <a:srgbClr val="050505"/>
                </a:solidFill>
                <a:cs typeface="Arial"/>
              </a:rPr>
              <a:t> </a:t>
            </a:r>
            <a:r>
              <a:rPr lang="nl-NL" sz="2000" u="sng" spc="-9" dirty="0">
                <a:solidFill>
                  <a:srgbClr val="050505"/>
                </a:solidFill>
                <a:cs typeface="Arial"/>
              </a:rPr>
              <a:t>e</a:t>
            </a:r>
            <a:r>
              <a:rPr lang="nl-NL" sz="2000" u="sng" dirty="0">
                <a:solidFill>
                  <a:srgbClr val="050505"/>
                </a:solidFill>
                <a:cs typeface="Arial"/>
              </a:rPr>
              <a:t>n</a:t>
            </a:r>
            <a:r>
              <a:rPr lang="nl-NL" sz="2000" u="sng" spc="-5" dirty="0">
                <a:solidFill>
                  <a:srgbClr val="050505"/>
                </a:solidFill>
                <a:cs typeface="Arial"/>
              </a:rPr>
              <a:t> </a:t>
            </a:r>
            <a:r>
              <a:rPr lang="nl-NL" sz="2000" u="sng" spc="-9" dirty="0">
                <a:solidFill>
                  <a:srgbClr val="050505"/>
                </a:solidFill>
                <a:cs typeface="Arial"/>
              </a:rPr>
              <a:t>d</a:t>
            </a:r>
            <a:r>
              <a:rPr lang="nl-NL" sz="2000" u="sng" dirty="0">
                <a:solidFill>
                  <a:srgbClr val="050505"/>
                </a:solidFill>
                <a:cs typeface="Arial"/>
              </a:rPr>
              <a:t>e</a:t>
            </a:r>
            <a:r>
              <a:rPr lang="nl-NL" sz="2000" u="sng" spc="-5" dirty="0">
                <a:solidFill>
                  <a:srgbClr val="050505"/>
                </a:solidFill>
                <a:cs typeface="Arial"/>
              </a:rPr>
              <a:t> </a:t>
            </a:r>
            <a:r>
              <a:rPr lang="nl-NL" sz="2000" u="sng" dirty="0">
                <a:solidFill>
                  <a:srgbClr val="050505"/>
                </a:solidFill>
                <a:cs typeface="Arial"/>
              </a:rPr>
              <a:t>m</a:t>
            </a:r>
            <a:r>
              <a:rPr lang="nl-NL" sz="2000" u="sng" spc="-5" dirty="0">
                <a:solidFill>
                  <a:srgbClr val="050505"/>
                </a:solidFill>
                <a:cs typeface="Arial"/>
              </a:rPr>
              <a:t>i</a:t>
            </a:r>
            <a:r>
              <a:rPr lang="nl-NL" sz="2000" u="sng" spc="-9" dirty="0">
                <a:solidFill>
                  <a:srgbClr val="050505"/>
                </a:solidFill>
                <a:cs typeface="Arial"/>
              </a:rPr>
              <a:t>dde</a:t>
            </a:r>
            <a:r>
              <a:rPr lang="nl-NL" sz="2000" u="sng" spc="-5" dirty="0">
                <a:solidFill>
                  <a:srgbClr val="050505"/>
                </a:solidFill>
                <a:cs typeface="Arial"/>
              </a:rPr>
              <a:t>l</a:t>
            </a:r>
            <a:r>
              <a:rPr lang="nl-NL" sz="2000" u="sng" spc="-9" dirty="0">
                <a:solidFill>
                  <a:srgbClr val="050505"/>
                </a:solidFill>
                <a:cs typeface="Arial"/>
              </a:rPr>
              <a:t>e</a:t>
            </a:r>
            <a:r>
              <a:rPr lang="nl-NL" sz="2000" u="sng" dirty="0">
                <a:solidFill>
                  <a:srgbClr val="050505"/>
                </a:solidFill>
                <a:cs typeface="Arial"/>
              </a:rPr>
              <a:t>n</a:t>
            </a:r>
            <a:r>
              <a:rPr lang="nl-NL" sz="2000" u="sng" spc="18" dirty="0">
                <a:solidFill>
                  <a:srgbClr val="050505"/>
                </a:solidFill>
                <a:cs typeface="Arial"/>
              </a:rPr>
              <a:t> </a:t>
            </a:r>
            <a:r>
              <a:rPr lang="nl-NL" sz="2000" u="sng" dirty="0">
                <a:solidFill>
                  <a:srgbClr val="050505"/>
                </a:solidFill>
                <a:cs typeface="Arial"/>
              </a:rPr>
              <a:t>v</a:t>
            </a:r>
            <a:r>
              <a:rPr lang="nl-NL" sz="2000" u="sng" spc="-9" dirty="0">
                <a:solidFill>
                  <a:srgbClr val="050505"/>
                </a:solidFill>
                <a:cs typeface="Arial"/>
              </a:rPr>
              <a:t>oo</a:t>
            </a:r>
            <a:r>
              <a:rPr lang="nl-NL" sz="2000" u="sng" dirty="0">
                <a:solidFill>
                  <a:srgbClr val="050505"/>
                </a:solidFill>
                <a:cs typeface="Arial"/>
              </a:rPr>
              <a:t>r</a:t>
            </a:r>
            <a:r>
              <a:rPr lang="nl-NL" sz="2000" u="sng" spc="14" dirty="0">
                <a:solidFill>
                  <a:srgbClr val="050505"/>
                </a:solidFill>
                <a:cs typeface="Arial"/>
              </a:rPr>
              <a:t> </a:t>
            </a:r>
            <a:r>
              <a:rPr lang="nl-NL" sz="2000" u="sng" spc="-9" dirty="0">
                <a:solidFill>
                  <a:srgbClr val="050505"/>
                </a:solidFill>
                <a:cs typeface="Arial"/>
              </a:rPr>
              <a:t>d</a:t>
            </a:r>
            <a:r>
              <a:rPr lang="nl-NL" sz="2000" u="sng" dirty="0">
                <a:solidFill>
                  <a:srgbClr val="050505"/>
                </a:solidFill>
                <a:cs typeface="Arial"/>
              </a:rPr>
              <a:t>e</a:t>
            </a:r>
            <a:r>
              <a:rPr lang="nl-NL" sz="2000" u="sng" spc="-5" dirty="0">
                <a:solidFill>
                  <a:srgbClr val="050505"/>
                </a:solidFill>
                <a:cs typeface="Arial"/>
              </a:rPr>
              <a:t> </a:t>
            </a:r>
            <a:r>
              <a:rPr lang="nl-NL" sz="2000" u="sng" dirty="0">
                <a:solidFill>
                  <a:srgbClr val="050505"/>
                </a:solidFill>
                <a:cs typeface="Arial"/>
              </a:rPr>
              <a:t>v</a:t>
            </a:r>
            <a:r>
              <a:rPr lang="nl-NL" sz="2000" u="sng" spc="-9" dirty="0">
                <a:solidFill>
                  <a:srgbClr val="050505"/>
                </a:solidFill>
                <a:cs typeface="Arial"/>
              </a:rPr>
              <a:t>e</a:t>
            </a:r>
            <a:r>
              <a:rPr lang="nl-NL" sz="2000" u="sng" dirty="0">
                <a:solidFill>
                  <a:srgbClr val="050505"/>
                </a:solidFill>
                <a:cs typeface="Arial"/>
              </a:rPr>
              <a:t>r</a:t>
            </a:r>
            <a:r>
              <a:rPr lang="nl-NL" sz="2000" u="sng" spc="-37" dirty="0">
                <a:solidFill>
                  <a:srgbClr val="050505"/>
                </a:solidFill>
                <a:cs typeface="Arial"/>
              </a:rPr>
              <a:t>w</a:t>
            </a:r>
            <a:r>
              <a:rPr lang="nl-NL" sz="2000" u="sng" spc="-9" dirty="0">
                <a:solidFill>
                  <a:srgbClr val="050505"/>
                </a:solidFill>
                <a:cs typeface="Arial"/>
              </a:rPr>
              <a:t>e</a:t>
            </a:r>
            <a:r>
              <a:rPr lang="nl-NL" sz="2000" u="sng" dirty="0">
                <a:solidFill>
                  <a:srgbClr val="050505"/>
                </a:solidFill>
                <a:cs typeface="Arial"/>
              </a:rPr>
              <a:t>rk</a:t>
            </a:r>
            <a:r>
              <a:rPr lang="nl-NL" sz="2000" u="sng" spc="-5" dirty="0">
                <a:solidFill>
                  <a:srgbClr val="050505"/>
                </a:solidFill>
                <a:cs typeface="Arial"/>
              </a:rPr>
              <a:t>i</a:t>
            </a:r>
            <a:r>
              <a:rPr lang="nl-NL" sz="2000" u="sng" spc="-9" dirty="0">
                <a:solidFill>
                  <a:srgbClr val="050505"/>
                </a:solidFill>
                <a:cs typeface="Arial"/>
              </a:rPr>
              <a:t>n</a:t>
            </a:r>
            <a:r>
              <a:rPr lang="nl-NL" sz="2000" u="sng" dirty="0">
                <a:solidFill>
                  <a:srgbClr val="050505"/>
                </a:solidFill>
                <a:cs typeface="Arial"/>
              </a:rPr>
              <a:t>g</a:t>
            </a:r>
            <a:r>
              <a:rPr lang="nl-NL" sz="2000" u="sng" spc="51" dirty="0">
                <a:solidFill>
                  <a:srgbClr val="050505"/>
                </a:solidFill>
                <a:cs typeface="Arial"/>
              </a:rPr>
              <a:t> </a:t>
            </a:r>
            <a:r>
              <a:rPr lang="nl-NL" sz="2000" u="sng" dirty="0">
                <a:solidFill>
                  <a:srgbClr val="050505"/>
                </a:solidFill>
                <a:cs typeface="Arial"/>
              </a:rPr>
              <a:t>v</a:t>
            </a:r>
            <a:r>
              <a:rPr lang="nl-NL" sz="2000" u="sng" spc="-9" dirty="0">
                <a:solidFill>
                  <a:srgbClr val="050505"/>
                </a:solidFill>
                <a:cs typeface="Arial"/>
              </a:rPr>
              <a:t>an pe</a:t>
            </a:r>
            <a:r>
              <a:rPr lang="nl-NL" sz="2000" u="sng" dirty="0">
                <a:solidFill>
                  <a:srgbClr val="050505"/>
                </a:solidFill>
                <a:cs typeface="Arial"/>
              </a:rPr>
              <a:t>rs</a:t>
            </a:r>
            <a:r>
              <a:rPr lang="nl-NL" sz="2000" u="sng" spc="-9" dirty="0">
                <a:solidFill>
                  <a:srgbClr val="050505"/>
                </a:solidFill>
                <a:cs typeface="Arial"/>
              </a:rPr>
              <a:t>oon</a:t>
            </a:r>
            <a:r>
              <a:rPr lang="nl-NL" sz="2000" u="sng" dirty="0">
                <a:solidFill>
                  <a:srgbClr val="050505"/>
                </a:solidFill>
                <a:cs typeface="Arial"/>
              </a:rPr>
              <a:t>s</a:t>
            </a:r>
            <a:r>
              <a:rPr lang="nl-NL" sz="2000" u="sng" spc="-9" dirty="0">
                <a:solidFill>
                  <a:srgbClr val="050505"/>
                </a:solidFill>
                <a:cs typeface="Arial"/>
              </a:rPr>
              <a:t>gege</a:t>
            </a:r>
            <a:r>
              <a:rPr lang="nl-NL" sz="2000" u="sng" dirty="0">
                <a:solidFill>
                  <a:srgbClr val="050505"/>
                </a:solidFill>
                <a:cs typeface="Arial"/>
              </a:rPr>
              <a:t>v</a:t>
            </a:r>
            <a:r>
              <a:rPr lang="nl-NL" sz="2000" u="sng" spc="-9" dirty="0">
                <a:solidFill>
                  <a:srgbClr val="050505"/>
                </a:solidFill>
                <a:cs typeface="Arial"/>
              </a:rPr>
              <a:t>en</a:t>
            </a:r>
            <a:r>
              <a:rPr lang="nl-NL" sz="2000" u="sng" dirty="0">
                <a:solidFill>
                  <a:srgbClr val="050505"/>
                </a:solidFill>
                <a:cs typeface="Arial"/>
              </a:rPr>
              <a:t>s</a:t>
            </a:r>
            <a:r>
              <a:rPr lang="nl-NL" sz="2000" u="sng" spc="32" dirty="0">
                <a:solidFill>
                  <a:srgbClr val="050505"/>
                </a:solidFill>
                <a:cs typeface="Arial"/>
              </a:rPr>
              <a:t> </a:t>
            </a:r>
            <a:r>
              <a:rPr lang="nl-NL" sz="2000" u="sng" dirty="0">
                <a:solidFill>
                  <a:srgbClr val="050505"/>
                </a:solidFill>
                <a:cs typeface="Arial"/>
              </a:rPr>
              <a:t>v</a:t>
            </a:r>
            <a:r>
              <a:rPr lang="nl-NL" sz="2000" u="sng" spc="-9" dirty="0">
                <a:solidFill>
                  <a:srgbClr val="050505"/>
                </a:solidFill>
                <a:cs typeface="Arial"/>
              </a:rPr>
              <a:t>a</a:t>
            </a:r>
            <a:r>
              <a:rPr lang="nl-NL" sz="2000" u="sng" dirty="0">
                <a:solidFill>
                  <a:srgbClr val="050505"/>
                </a:solidFill>
                <a:cs typeface="Arial"/>
              </a:rPr>
              <a:t>stst</a:t>
            </a:r>
            <a:r>
              <a:rPr lang="nl-NL" sz="2000" u="sng" spc="-9" dirty="0">
                <a:solidFill>
                  <a:srgbClr val="050505"/>
                </a:solidFill>
                <a:cs typeface="Arial"/>
              </a:rPr>
              <a:t>e</a:t>
            </a:r>
            <a:r>
              <a:rPr lang="nl-NL" sz="2000" u="sng" spc="-5" dirty="0">
                <a:solidFill>
                  <a:srgbClr val="050505"/>
                </a:solidFill>
                <a:cs typeface="Arial"/>
              </a:rPr>
              <a:t>l</a:t>
            </a:r>
            <a:r>
              <a:rPr lang="nl-NL" sz="2000" u="sng" dirty="0">
                <a:solidFill>
                  <a:srgbClr val="050505"/>
                </a:solidFill>
                <a:cs typeface="Arial"/>
              </a:rPr>
              <a:t>t</a:t>
            </a:r>
            <a:r>
              <a:rPr lang="nl-NL" sz="2000" dirty="0" smtClean="0">
                <a:solidFill>
                  <a:srgbClr val="050505"/>
                </a:solidFill>
                <a:cs typeface="Arial"/>
              </a:rPr>
              <a:t>.</a:t>
            </a:r>
          </a:p>
          <a:p>
            <a:pPr marL="11151" marR="11739" indent="0">
              <a:buClr>
                <a:srgbClr val="050505"/>
              </a:buClr>
              <a:buNone/>
              <a:tabLst>
                <a:tab pos="276444" algn="l"/>
              </a:tabLst>
            </a:pPr>
            <a:endParaRPr lang="nl-NL" sz="1900" dirty="0">
              <a:cs typeface="Arial"/>
            </a:endParaRPr>
          </a:p>
          <a:p>
            <a:pPr marL="0" indent="0" algn="ctr">
              <a:lnSpc>
                <a:spcPts val="924"/>
              </a:lnSpc>
              <a:buClr>
                <a:srgbClr val="050505"/>
              </a:buClr>
              <a:buNone/>
            </a:pPr>
            <a:r>
              <a:rPr lang="nl-NL" sz="2000" dirty="0" smtClean="0">
                <a:solidFill>
                  <a:srgbClr val="00B050"/>
                </a:solidFill>
              </a:rPr>
              <a:t>                                                                     Saxion ?</a:t>
            </a:r>
            <a:endParaRPr lang="nl-NL" sz="2000" dirty="0">
              <a:solidFill>
                <a:srgbClr val="00B050"/>
              </a:solidFill>
            </a:endParaRPr>
          </a:p>
          <a:p>
            <a:pPr marL="0" indent="0">
              <a:lnSpc>
                <a:spcPts val="924"/>
              </a:lnSpc>
              <a:buClr>
                <a:srgbClr val="050505"/>
              </a:buClr>
              <a:buNone/>
            </a:pPr>
            <a:r>
              <a:rPr lang="nl-NL" sz="1900" i="1" u="sng" dirty="0" err="1" smtClean="0"/>
              <a:t>Subverantwoordelijke</a:t>
            </a:r>
            <a:r>
              <a:rPr lang="nl-NL" sz="1900" i="1" dirty="0" smtClean="0"/>
              <a:t> &gt; </a:t>
            </a:r>
          </a:p>
          <a:p>
            <a:pPr marL="0" indent="0">
              <a:lnSpc>
                <a:spcPts val="924"/>
              </a:lnSpc>
              <a:buClr>
                <a:srgbClr val="050505"/>
              </a:buClr>
              <a:buNone/>
            </a:pPr>
            <a:endParaRPr lang="nl-NL" sz="1900" i="1" dirty="0"/>
          </a:p>
          <a:p>
            <a:pPr marL="0" indent="0">
              <a:lnSpc>
                <a:spcPts val="924"/>
              </a:lnSpc>
              <a:buClr>
                <a:srgbClr val="050505"/>
              </a:buClr>
              <a:buNone/>
            </a:pPr>
            <a:r>
              <a:rPr lang="nl-NL" sz="1900" i="1" dirty="0"/>
              <a:t>g</a:t>
            </a:r>
            <a:r>
              <a:rPr lang="nl-NL" sz="1900" i="1" dirty="0" smtClean="0"/>
              <a:t>edelegeerde verwerkingsverantwoordelijkheid </a:t>
            </a:r>
            <a:r>
              <a:rPr lang="nl-NL" sz="1900" i="1" dirty="0"/>
              <a:t>– </a:t>
            </a:r>
            <a:endParaRPr lang="nl-NL" sz="1900" i="1" dirty="0" smtClean="0"/>
          </a:p>
          <a:p>
            <a:pPr marL="0" indent="0">
              <a:lnSpc>
                <a:spcPts val="924"/>
              </a:lnSpc>
              <a:buClr>
                <a:srgbClr val="050505"/>
              </a:buClr>
              <a:buNone/>
            </a:pPr>
            <a:endParaRPr lang="nl-NL" sz="2000" i="1" dirty="0"/>
          </a:p>
          <a:p>
            <a:pPr marL="0" indent="0">
              <a:lnSpc>
                <a:spcPts val="924"/>
              </a:lnSpc>
              <a:buClr>
                <a:srgbClr val="050505"/>
              </a:buClr>
              <a:buNone/>
            </a:pPr>
            <a:r>
              <a:rPr lang="nl-NL" sz="1600" i="1" dirty="0" smtClean="0"/>
              <a:t>                                                        (data)eigenaarschap / eigenaar persoonsgegevens)</a:t>
            </a:r>
            <a:endParaRPr lang="nl-NL" sz="1600" i="1" dirty="0"/>
          </a:p>
          <a:p>
            <a:pPr>
              <a:lnSpc>
                <a:spcPts val="924"/>
              </a:lnSpc>
              <a:buClr>
                <a:srgbClr val="050505"/>
              </a:buClr>
            </a:pPr>
            <a:endParaRPr lang="nl-NL" sz="2000" dirty="0"/>
          </a:p>
          <a:p>
            <a:pPr marL="11151" marR="585757" indent="0">
              <a:buClr>
                <a:srgbClr val="050505"/>
              </a:buClr>
              <a:buNone/>
              <a:tabLst>
                <a:tab pos="276444" algn="l"/>
              </a:tabLst>
            </a:pPr>
            <a:endParaRPr lang="nl-NL" sz="1900" u="heavy" dirty="0" smtClean="0">
              <a:solidFill>
                <a:srgbClr val="050505"/>
              </a:solidFill>
              <a:cs typeface="Arial"/>
            </a:endParaRPr>
          </a:p>
          <a:p>
            <a:pPr marL="11151" marR="585757" indent="0">
              <a:buClr>
                <a:srgbClr val="050505"/>
              </a:buClr>
              <a:buNone/>
              <a:tabLst>
                <a:tab pos="276444" algn="l"/>
              </a:tabLst>
            </a:pPr>
            <a:r>
              <a:rPr lang="nl-NL" sz="2000" u="heavy" dirty="0" smtClean="0">
                <a:solidFill>
                  <a:srgbClr val="050505"/>
                </a:solidFill>
                <a:cs typeface="Arial"/>
              </a:rPr>
              <a:t>V</a:t>
            </a:r>
            <a:r>
              <a:rPr lang="nl-NL" sz="2000" u="heavy" spc="-9" dirty="0" smtClean="0">
                <a:solidFill>
                  <a:srgbClr val="050505"/>
                </a:solidFill>
                <a:cs typeface="Arial"/>
              </a:rPr>
              <a:t>er</a:t>
            </a:r>
            <a:r>
              <a:rPr lang="nl-NL" sz="2000" u="heavy" spc="-37" dirty="0" smtClean="0">
                <a:solidFill>
                  <a:srgbClr val="050505"/>
                </a:solidFill>
                <a:cs typeface="Arial"/>
              </a:rPr>
              <a:t>w</a:t>
            </a:r>
            <a:r>
              <a:rPr lang="nl-NL" sz="2000" u="heavy" spc="-9" dirty="0" smtClean="0">
                <a:solidFill>
                  <a:srgbClr val="050505"/>
                </a:solidFill>
                <a:cs typeface="Arial"/>
              </a:rPr>
              <a:t>e</a:t>
            </a:r>
            <a:r>
              <a:rPr lang="nl-NL" sz="2000" u="heavy" dirty="0" smtClean="0">
                <a:solidFill>
                  <a:srgbClr val="050505"/>
                </a:solidFill>
                <a:cs typeface="Arial"/>
              </a:rPr>
              <a:t>rk</a:t>
            </a:r>
            <a:r>
              <a:rPr lang="nl-NL" sz="2000" u="heavy" spc="-9" dirty="0" smtClean="0">
                <a:solidFill>
                  <a:srgbClr val="050505"/>
                </a:solidFill>
                <a:cs typeface="Arial"/>
              </a:rPr>
              <a:t>e</a:t>
            </a:r>
            <a:r>
              <a:rPr lang="nl-NL" sz="2000" u="heavy" dirty="0" smtClean="0">
                <a:solidFill>
                  <a:srgbClr val="050505"/>
                </a:solidFill>
                <a:cs typeface="Arial"/>
              </a:rPr>
              <a:t>r</a:t>
            </a:r>
            <a:r>
              <a:rPr lang="nl-NL" sz="2000" spc="51" dirty="0" smtClean="0">
                <a:solidFill>
                  <a:srgbClr val="050505"/>
                </a:solidFill>
                <a:cs typeface="Arial"/>
              </a:rPr>
              <a:t> </a:t>
            </a:r>
            <a:r>
              <a:rPr lang="nl-NL" sz="2000" spc="-9" dirty="0">
                <a:solidFill>
                  <a:srgbClr val="050505"/>
                </a:solidFill>
                <a:cs typeface="Arial"/>
              </a:rPr>
              <a:t>hee</a:t>
            </a:r>
            <a:r>
              <a:rPr lang="nl-NL" sz="2000" dirty="0">
                <a:solidFill>
                  <a:srgbClr val="050505"/>
                </a:solidFill>
                <a:cs typeface="Arial"/>
              </a:rPr>
              <a:t>ft</a:t>
            </a:r>
            <a:r>
              <a:rPr lang="nl-NL" sz="2000" spc="5" dirty="0">
                <a:solidFill>
                  <a:srgbClr val="050505"/>
                </a:solidFill>
                <a:cs typeface="Arial"/>
              </a:rPr>
              <a:t> </a:t>
            </a:r>
            <a:r>
              <a:rPr lang="nl-NL" sz="2000" spc="-9" dirty="0">
                <a:solidFill>
                  <a:srgbClr val="050505"/>
                </a:solidFill>
                <a:cs typeface="Arial"/>
              </a:rPr>
              <a:t>gee</a:t>
            </a:r>
            <a:r>
              <a:rPr lang="nl-NL" sz="2000" dirty="0">
                <a:solidFill>
                  <a:srgbClr val="050505"/>
                </a:solidFill>
                <a:cs typeface="Arial"/>
              </a:rPr>
              <a:t>n</a:t>
            </a:r>
            <a:r>
              <a:rPr lang="nl-NL" sz="2000" spc="9" dirty="0">
                <a:solidFill>
                  <a:srgbClr val="050505"/>
                </a:solidFill>
                <a:cs typeface="Arial"/>
              </a:rPr>
              <a:t> </a:t>
            </a:r>
            <a:r>
              <a:rPr lang="nl-NL" sz="2000" dirty="0">
                <a:solidFill>
                  <a:srgbClr val="050505"/>
                </a:solidFill>
                <a:cs typeface="Arial"/>
              </a:rPr>
              <a:t>z</a:t>
            </a:r>
            <a:r>
              <a:rPr lang="nl-NL" sz="2000" spc="-9" dirty="0">
                <a:solidFill>
                  <a:srgbClr val="050505"/>
                </a:solidFill>
                <a:cs typeface="Arial"/>
              </a:rPr>
              <a:t>eggen</a:t>
            </a:r>
            <a:r>
              <a:rPr lang="nl-NL" sz="2000" dirty="0">
                <a:solidFill>
                  <a:srgbClr val="050505"/>
                </a:solidFill>
                <a:cs typeface="Arial"/>
              </a:rPr>
              <a:t>sc</a:t>
            </a:r>
            <a:r>
              <a:rPr lang="nl-NL" sz="2000" spc="-9" dirty="0">
                <a:solidFill>
                  <a:srgbClr val="050505"/>
                </a:solidFill>
                <a:cs typeface="Arial"/>
              </a:rPr>
              <a:t>ha</a:t>
            </a:r>
            <a:r>
              <a:rPr lang="nl-NL" sz="2000" dirty="0">
                <a:solidFill>
                  <a:srgbClr val="050505"/>
                </a:solidFill>
                <a:cs typeface="Arial"/>
              </a:rPr>
              <a:t>p</a:t>
            </a:r>
            <a:r>
              <a:rPr lang="nl-NL" sz="2000" spc="18" dirty="0">
                <a:solidFill>
                  <a:srgbClr val="050505"/>
                </a:solidFill>
                <a:cs typeface="Arial"/>
              </a:rPr>
              <a:t> </a:t>
            </a:r>
            <a:r>
              <a:rPr lang="nl-NL" sz="2000" spc="-9" dirty="0">
                <a:solidFill>
                  <a:srgbClr val="050505"/>
                </a:solidFill>
                <a:cs typeface="Arial"/>
              </a:rPr>
              <a:t>o</a:t>
            </a:r>
            <a:r>
              <a:rPr lang="nl-NL" sz="2000" dirty="0">
                <a:solidFill>
                  <a:srgbClr val="050505"/>
                </a:solidFill>
                <a:cs typeface="Arial"/>
              </a:rPr>
              <a:t>v</a:t>
            </a:r>
            <a:r>
              <a:rPr lang="nl-NL" sz="2000" spc="-9" dirty="0">
                <a:solidFill>
                  <a:srgbClr val="050505"/>
                </a:solidFill>
                <a:cs typeface="Arial"/>
              </a:rPr>
              <a:t>e</a:t>
            </a:r>
            <a:r>
              <a:rPr lang="nl-NL" sz="2000" dirty="0">
                <a:solidFill>
                  <a:srgbClr val="050505"/>
                </a:solidFill>
                <a:cs typeface="Arial"/>
              </a:rPr>
              <a:t>r</a:t>
            </a:r>
            <a:r>
              <a:rPr lang="nl-NL" sz="2000" spc="14" dirty="0">
                <a:solidFill>
                  <a:srgbClr val="050505"/>
                </a:solidFill>
                <a:cs typeface="Arial"/>
              </a:rPr>
              <a:t> </a:t>
            </a:r>
            <a:r>
              <a:rPr lang="nl-NL" sz="2000" spc="-9" dirty="0">
                <a:solidFill>
                  <a:srgbClr val="050505"/>
                </a:solidFill>
                <a:cs typeface="Arial"/>
              </a:rPr>
              <a:t>d</a:t>
            </a:r>
            <a:r>
              <a:rPr lang="nl-NL" sz="2000" dirty="0">
                <a:solidFill>
                  <a:srgbClr val="050505"/>
                </a:solidFill>
                <a:cs typeface="Arial"/>
              </a:rPr>
              <a:t>e</a:t>
            </a:r>
            <a:r>
              <a:rPr lang="nl-NL" sz="2000" spc="-5" dirty="0">
                <a:solidFill>
                  <a:srgbClr val="050505"/>
                </a:solidFill>
                <a:cs typeface="Arial"/>
              </a:rPr>
              <a:t> </a:t>
            </a:r>
            <a:r>
              <a:rPr lang="nl-NL" sz="2000" spc="-9" dirty="0">
                <a:solidFill>
                  <a:srgbClr val="050505"/>
                </a:solidFill>
                <a:cs typeface="Arial"/>
              </a:rPr>
              <a:t>gege</a:t>
            </a:r>
            <a:r>
              <a:rPr lang="nl-NL" sz="2000" dirty="0">
                <a:solidFill>
                  <a:srgbClr val="050505"/>
                </a:solidFill>
                <a:cs typeface="Arial"/>
              </a:rPr>
              <a:t>v</a:t>
            </a:r>
            <a:r>
              <a:rPr lang="nl-NL" sz="2000" spc="-9" dirty="0">
                <a:solidFill>
                  <a:srgbClr val="050505"/>
                </a:solidFill>
                <a:cs typeface="Arial"/>
              </a:rPr>
              <a:t>en</a:t>
            </a:r>
            <a:r>
              <a:rPr lang="nl-NL" sz="2000" dirty="0">
                <a:solidFill>
                  <a:srgbClr val="050505"/>
                </a:solidFill>
                <a:cs typeface="Arial"/>
              </a:rPr>
              <a:t>s.</a:t>
            </a:r>
            <a:r>
              <a:rPr lang="nl-NL" sz="2000" spc="14" dirty="0">
                <a:solidFill>
                  <a:srgbClr val="050505"/>
                </a:solidFill>
                <a:cs typeface="Arial"/>
              </a:rPr>
              <a:t> </a:t>
            </a:r>
            <a:r>
              <a:rPr lang="nl-NL" sz="2000" dirty="0">
                <a:solidFill>
                  <a:srgbClr val="050505"/>
                </a:solidFill>
                <a:cs typeface="Arial"/>
              </a:rPr>
              <a:t>E</a:t>
            </a:r>
            <a:r>
              <a:rPr lang="nl-NL" sz="2000" spc="-9" dirty="0">
                <a:solidFill>
                  <a:srgbClr val="050505"/>
                </a:solidFill>
                <a:cs typeface="Arial"/>
              </a:rPr>
              <a:t>en ver</a:t>
            </a:r>
            <a:r>
              <a:rPr lang="nl-NL" sz="2000" spc="-37" dirty="0">
                <a:solidFill>
                  <a:srgbClr val="050505"/>
                </a:solidFill>
                <a:cs typeface="Arial"/>
              </a:rPr>
              <a:t>w</a:t>
            </a:r>
            <a:r>
              <a:rPr lang="nl-NL" sz="2000" spc="-9" dirty="0">
                <a:solidFill>
                  <a:srgbClr val="050505"/>
                </a:solidFill>
                <a:cs typeface="Arial"/>
              </a:rPr>
              <a:t>e</a:t>
            </a:r>
            <a:r>
              <a:rPr lang="nl-NL" sz="2000" dirty="0">
                <a:solidFill>
                  <a:srgbClr val="050505"/>
                </a:solidFill>
                <a:cs typeface="Arial"/>
              </a:rPr>
              <a:t>rk</a:t>
            </a:r>
            <a:r>
              <a:rPr lang="nl-NL" sz="2000" spc="-9" dirty="0">
                <a:solidFill>
                  <a:srgbClr val="050505"/>
                </a:solidFill>
                <a:cs typeface="Arial"/>
              </a:rPr>
              <a:t>e</a:t>
            </a:r>
            <a:r>
              <a:rPr lang="nl-NL" sz="2000" dirty="0">
                <a:solidFill>
                  <a:srgbClr val="050505"/>
                </a:solidFill>
                <a:cs typeface="Arial"/>
              </a:rPr>
              <a:t>r</a:t>
            </a:r>
            <a:r>
              <a:rPr lang="nl-NL" sz="2000" spc="46" dirty="0">
                <a:solidFill>
                  <a:srgbClr val="050505"/>
                </a:solidFill>
                <a:cs typeface="Arial"/>
              </a:rPr>
              <a:t> </a:t>
            </a:r>
            <a:r>
              <a:rPr lang="nl-NL" sz="2000" spc="-9" dirty="0">
                <a:solidFill>
                  <a:srgbClr val="050505"/>
                </a:solidFill>
                <a:cs typeface="Arial"/>
              </a:rPr>
              <a:t>hande</a:t>
            </a:r>
            <a:r>
              <a:rPr lang="nl-NL" sz="2000" spc="-5" dirty="0">
                <a:solidFill>
                  <a:srgbClr val="050505"/>
                </a:solidFill>
                <a:cs typeface="Arial"/>
              </a:rPr>
              <a:t>l</a:t>
            </a:r>
            <a:r>
              <a:rPr lang="nl-NL" sz="2000" dirty="0">
                <a:solidFill>
                  <a:srgbClr val="050505"/>
                </a:solidFill>
                <a:cs typeface="Arial"/>
              </a:rPr>
              <a:t>t</a:t>
            </a:r>
            <a:r>
              <a:rPr lang="nl-NL" sz="2000" spc="28" dirty="0">
                <a:solidFill>
                  <a:srgbClr val="050505"/>
                </a:solidFill>
                <a:cs typeface="Arial"/>
              </a:rPr>
              <a:t> </a:t>
            </a:r>
            <a:r>
              <a:rPr lang="nl-NL" sz="2000" spc="-5" dirty="0">
                <a:solidFill>
                  <a:srgbClr val="050505"/>
                </a:solidFill>
                <a:cs typeface="Arial"/>
              </a:rPr>
              <a:t>i</a:t>
            </a:r>
            <a:r>
              <a:rPr lang="nl-NL" sz="2000" dirty="0">
                <a:solidFill>
                  <a:srgbClr val="050505"/>
                </a:solidFill>
                <a:cs typeface="Arial"/>
              </a:rPr>
              <a:t>n</a:t>
            </a:r>
            <a:r>
              <a:rPr lang="nl-NL" sz="2000" spc="-5" dirty="0">
                <a:solidFill>
                  <a:srgbClr val="050505"/>
                </a:solidFill>
                <a:cs typeface="Arial"/>
              </a:rPr>
              <a:t> </a:t>
            </a:r>
            <a:r>
              <a:rPr lang="nl-NL" sz="2000" spc="-9" dirty="0">
                <a:solidFill>
                  <a:srgbClr val="050505"/>
                </a:solidFill>
                <a:cs typeface="Arial"/>
              </a:rPr>
              <a:t>opd</a:t>
            </a:r>
            <a:r>
              <a:rPr lang="nl-NL" sz="2000" dirty="0">
                <a:solidFill>
                  <a:srgbClr val="050505"/>
                </a:solidFill>
                <a:cs typeface="Arial"/>
              </a:rPr>
              <a:t>r</a:t>
            </a:r>
            <a:r>
              <a:rPr lang="nl-NL" sz="2000" spc="-9" dirty="0">
                <a:solidFill>
                  <a:srgbClr val="050505"/>
                </a:solidFill>
                <a:cs typeface="Arial"/>
              </a:rPr>
              <a:t>a</a:t>
            </a:r>
            <a:r>
              <a:rPr lang="nl-NL" sz="2000" dirty="0">
                <a:solidFill>
                  <a:srgbClr val="050505"/>
                </a:solidFill>
                <a:cs typeface="Arial"/>
              </a:rPr>
              <a:t>c</a:t>
            </a:r>
            <a:r>
              <a:rPr lang="nl-NL" sz="2000" spc="-9" dirty="0">
                <a:solidFill>
                  <a:srgbClr val="050505"/>
                </a:solidFill>
                <a:cs typeface="Arial"/>
              </a:rPr>
              <a:t>h</a:t>
            </a:r>
            <a:r>
              <a:rPr lang="nl-NL" sz="2000" dirty="0">
                <a:solidFill>
                  <a:srgbClr val="050505"/>
                </a:solidFill>
                <a:cs typeface="Arial"/>
              </a:rPr>
              <a:t>t</a:t>
            </a:r>
            <a:r>
              <a:rPr lang="nl-NL" sz="2000" spc="14" dirty="0">
                <a:solidFill>
                  <a:srgbClr val="050505"/>
                </a:solidFill>
                <a:cs typeface="Arial"/>
              </a:rPr>
              <a:t> </a:t>
            </a:r>
            <a:r>
              <a:rPr lang="nl-NL" sz="2000" dirty="0">
                <a:solidFill>
                  <a:srgbClr val="050505"/>
                </a:solidFill>
                <a:cs typeface="Arial"/>
              </a:rPr>
              <a:t>v</a:t>
            </a:r>
            <a:r>
              <a:rPr lang="nl-NL" sz="2000" spc="-9" dirty="0">
                <a:solidFill>
                  <a:srgbClr val="050505"/>
                </a:solidFill>
                <a:cs typeface="Arial"/>
              </a:rPr>
              <a:t>a</a:t>
            </a:r>
            <a:r>
              <a:rPr lang="nl-NL" sz="2000" dirty="0">
                <a:solidFill>
                  <a:srgbClr val="050505"/>
                </a:solidFill>
                <a:cs typeface="Arial"/>
              </a:rPr>
              <a:t>n</a:t>
            </a:r>
            <a:r>
              <a:rPr lang="nl-NL" sz="2000" spc="-5" dirty="0">
                <a:solidFill>
                  <a:srgbClr val="050505"/>
                </a:solidFill>
                <a:cs typeface="Arial"/>
              </a:rPr>
              <a:t> </a:t>
            </a:r>
            <a:r>
              <a:rPr lang="nl-NL" sz="2000" spc="-9" dirty="0">
                <a:solidFill>
                  <a:srgbClr val="050505"/>
                </a:solidFill>
                <a:cs typeface="Arial"/>
              </a:rPr>
              <a:t>d</a:t>
            </a:r>
            <a:r>
              <a:rPr lang="nl-NL" sz="2000" dirty="0">
                <a:solidFill>
                  <a:srgbClr val="050505"/>
                </a:solidFill>
                <a:cs typeface="Arial"/>
              </a:rPr>
              <a:t>e</a:t>
            </a:r>
            <a:r>
              <a:rPr lang="nl-NL" sz="2000" spc="9" dirty="0">
                <a:solidFill>
                  <a:srgbClr val="050505"/>
                </a:solidFill>
                <a:cs typeface="Arial"/>
              </a:rPr>
              <a:t> </a:t>
            </a:r>
            <a:r>
              <a:rPr lang="nl-NL" sz="2000" dirty="0" smtClean="0">
                <a:solidFill>
                  <a:srgbClr val="050505"/>
                </a:solidFill>
                <a:cs typeface="Arial"/>
              </a:rPr>
              <a:t>v</a:t>
            </a:r>
            <a:r>
              <a:rPr lang="nl-NL" sz="2000" spc="-9" dirty="0" smtClean="0">
                <a:solidFill>
                  <a:srgbClr val="050505"/>
                </a:solidFill>
                <a:cs typeface="Arial"/>
              </a:rPr>
              <a:t>e</a:t>
            </a:r>
            <a:r>
              <a:rPr lang="nl-NL" sz="2000" dirty="0" smtClean="0">
                <a:solidFill>
                  <a:srgbClr val="050505"/>
                </a:solidFill>
                <a:cs typeface="Arial"/>
              </a:rPr>
              <a:t>r</a:t>
            </a:r>
            <a:r>
              <a:rPr lang="nl-NL" sz="2000" spc="-9" dirty="0" smtClean="0">
                <a:solidFill>
                  <a:srgbClr val="050505"/>
                </a:solidFill>
                <a:cs typeface="Arial"/>
              </a:rPr>
              <a:t>an</a:t>
            </a:r>
            <a:r>
              <a:rPr lang="nl-NL" sz="2000" dirty="0" smtClean="0">
                <a:solidFill>
                  <a:srgbClr val="050505"/>
                </a:solidFill>
                <a:cs typeface="Arial"/>
              </a:rPr>
              <a:t>t</a:t>
            </a:r>
            <a:r>
              <a:rPr lang="nl-NL" sz="2000" spc="-37" dirty="0" smtClean="0">
                <a:solidFill>
                  <a:srgbClr val="050505"/>
                </a:solidFill>
                <a:cs typeface="Arial"/>
              </a:rPr>
              <a:t>w</a:t>
            </a:r>
            <a:r>
              <a:rPr lang="nl-NL" sz="2000" spc="-9" dirty="0" smtClean="0">
                <a:solidFill>
                  <a:srgbClr val="050505"/>
                </a:solidFill>
                <a:cs typeface="Arial"/>
              </a:rPr>
              <a:t>oo</a:t>
            </a:r>
            <a:r>
              <a:rPr lang="nl-NL" sz="2000" dirty="0" smtClean="0">
                <a:solidFill>
                  <a:srgbClr val="050505"/>
                </a:solidFill>
                <a:cs typeface="Arial"/>
              </a:rPr>
              <a:t>r</a:t>
            </a:r>
            <a:r>
              <a:rPr lang="nl-NL" sz="2000" spc="-9" dirty="0" smtClean="0">
                <a:solidFill>
                  <a:srgbClr val="050505"/>
                </a:solidFill>
                <a:cs typeface="Arial"/>
              </a:rPr>
              <a:t>de</a:t>
            </a:r>
            <a:r>
              <a:rPr lang="nl-NL" sz="2000" spc="5" dirty="0" smtClean="0">
                <a:solidFill>
                  <a:srgbClr val="050505"/>
                </a:solidFill>
                <a:cs typeface="Arial"/>
              </a:rPr>
              <a:t>l</a:t>
            </a:r>
            <a:r>
              <a:rPr lang="nl-NL" sz="2000" spc="-5" dirty="0" smtClean="0">
                <a:solidFill>
                  <a:srgbClr val="050505"/>
                </a:solidFill>
                <a:cs typeface="Arial"/>
              </a:rPr>
              <a:t>ij</a:t>
            </a:r>
            <a:r>
              <a:rPr lang="nl-NL" sz="2000" dirty="0" smtClean="0">
                <a:solidFill>
                  <a:srgbClr val="050505"/>
                </a:solidFill>
                <a:cs typeface="Arial"/>
              </a:rPr>
              <a:t>ke.</a:t>
            </a:r>
          </a:p>
          <a:p>
            <a:pPr marL="11151" marR="585757" indent="0">
              <a:buClr>
                <a:srgbClr val="050505"/>
              </a:buClr>
              <a:buNone/>
              <a:tabLst>
                <a:tab pos="276444" algn="l"/>
              </a:tabLst>
            </a:pPr>
            <a:endParaRPr lang="nl-NL" sz="1900" b="1" u="sng" dirty="0" smtClean="0">
              <a:solidFill>
                <a:srgbClr val="050505"/>
              </a:solidFill>
              <a:cs typeface="Arial"/>
            </a:endParaRPr>
          </a:p>
          <a:p>
            <a:pPr marL="11151" marR="585757" indent="0">
              <a:buClr>
                <a:srgbClr val="050505"/>
              </a:buClr>
              <a:buNone/>
              <a:tabLst>
                <a:tab pos="276444" algn="l"/>
              </a:tabLst>
            </a:pPr>
            <a:r>
              <a:rPr lang="nl-NL" sz="1900" b="1" u="sng" dirty="0" smtClean="0">
                <a:solidFill>
                  <a:srgbClr val="050505"/>
                </a:solidFill>
                <a:cs typeface="Arial"/>
              </a:rPr>
              <a:t>(Inschakelen) </a:t>
            </a:r>
            <a:r>
              <a:rPr lang="nl-NL" sz="1900" b="1" u="sng" dirty="0" err="1" smtClean="0">
                <a:solidFill>
                  <a:srgbClr val="050505"/>
                </a:solidFill>
                <a:cs typeface="Arial"/>
              </a:rPr>
              <a:t>Subverwerker</a:t>
            </a:r>
            <a:r>
              <a:rPr lang="nl-NL" sz="1900" b="1" u="sng" dirty="0" smtClean="0">
                <a:solidFill>
                  <a:srgbClr val="050505"/>
                </a:solidFill>
                <a:cs typeface="Arial"/>
              </a:rPr>
              <a:t> &gt; KETEN &gt; Verwerkingsverantwoordelijke</a:t>
            </a:r>
          </a:p>
          <a:p>
            <a:pPr marL="11151" marR="585757" indent="0">
              <a:buClr>
                <a:srgbClr val="050505"/>
              </a:buClr>
              <a:buNone/>
              <a:tabLst>
                <a:tab pos="276444" algn="l"/>
              </a:tabLst>
            </a:pPr>
            <a:endParaRPr lang="nl-NL" sz="2000" dirty="0">
              <a:solidFill>
                <a:srgbClr val="050505"/>
              </a:solidFill>
              <a:cs typeface="Arial"/>
            </a:endParaRPr>
          </a:p>
          <a:p>
            <a:pPr marL="0" indent="0">
              <a:buNone/>
            </a:pPr>
            <a:endParaRPr lang="nl-NL" sz="2000" dirty="0"/>
          </a:p>
        </p:txBody>
      </p:sp>
      <p:pic>
        <p:nvPicPr>
          <p:cNvPr id="6"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32240" y="165825"/>
            <a:ext cx="2237928" cy="1597874"/>
          </a:xfrm>
          <a:prstGeom prst="rect">
            <a:avLst/>
          </a:prstGeom>
          <a:ln>
            <a:solidFill>
              <a:schemeClr val="accent3"/>
            </a:solidFill>
          </a:ln>
        </p:spPr>
      </p:pic>
    </p:spTree>
    <p:extLst>
      <p:ext uri="{BB962C8B-B14F-4D97-AF65-F5344CB8AC3E}">
        <p14:creationId xmlns:p14="http://schemas.microsoft.com/office/powerpoint/2010/main" val="14834059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kstvak 1"/>
          <p:cNvSpPr txBox="1"/>
          <p:nvPr/>
        </p:nvSpPr>
        <p:spPr>
          <a:xfrm>
            <a:off x="2915816" y="346657"/>
            <a:ext cx="6770193" cy="461665"/>
          </a:xfrm>
          <a:prstGeom prst="rect">
            <a:avLst/>
          </a:prstGeom>
          <a:noFill/>
        </p:spPr>
        <p:txBody>
          <a:bodyPr wrap="square" rtlCol="0">
            <a:spAutoFit/>
          </a:bodyPr>
          <a:lstStyle/>
          <a:p>
            <a:r>
              <a:rPr lang="nl-NL" sz="2400" b="1" dirty="0" smtClean="0"/>
              <a:t>Scheiding tussen verwerker en verantwoordelijke</a:t>
            </a:r>
            <a:endParaRPr lang="nl-NL" sz="2400" b="1" dirty="0"/>
          </a:p>
        </p:txBody>
      </p:sp>
      <p:sp>
        <p:nvSpPr>
          <p:cNvPr id="4" name="Title 1"/>
          <p:cNvSpPr txBox="1">
            <a:spLocks/>
          </p:cNvSpPr>
          <p:nvPr/>
        </p:nvSpPr>
        <p:spPr>
          <a:xfrm>
            <a:off x="456676" y="1788591"/>
            <a:ext cx="8426377" cy="4608512"/>
          </a:xfrm>
          <a:prstGeom prst="rect">
            <a:avLst/>
          </a:prstGeom>
        </p:spPr>
        <p:txBody>
          <a:bodyPr vert="horz" lIns="91440" tIns="45720" rIns="91440" bIns="45720" rtlCol="0" anchor="t">
            <a:normAutofit/>
          </a:bodyPr>
          <a:lstStyle/>
          <a:p>
            <a:pPr marL="0" marR="0" lvl="0" indent="0" algn="l" defTabSz="457200" rtl="0" eaLnBrk="1" fontAlgn="auto" latinLnBrk="0" hangingPunct="1">
              <a:spcBef>
                <a:spcPct val="0"/>
              </a:spcBef>
              <a:spcAft>
                <a:spcPts val="600"/>
              </a:spcAft>
              <a:buClrTx/>
              <a:buSzTx/>
              <a:buFontTx/>
              <a:buNone/>
              <a:tabLst/>
              <a:defRPr/>
            </a:pPr>
            <a:endParaRPr kumimoji="0" lang="en-US" sz="1600" b="0" i="0" u="none" strike="noStrike" kern="1200" cap="none" spc="0" normalizeH="0" baseline="0" noProof="0" dirty="0">
              <a:ln>
                <a:noFill/>
              </a:ln>
              <a:effectLst/>
              <a:uLnTx/>
              <a:uFillTx/>
              <a:latin typeface="Calibri"/>
              <a:ea typeface="+mj-ea"/>
              <a:cs typeface="Calibri"/>
            </a:endParaRPr>
          </a:p>
        </p:txBody>
      </p:sp>
      <p:sp>
        <p:nvSpPr>
          <p:cNvPr id="5" name="Tijdelijke aanduiding voor inhoud 4"/>
          <p:cNvSpPr>
            <a:spLocks noGrp="1"/>
          </p:cNvSpPr>
          <p:nvPr>
            <p:ph idx="1"/>
          </p:nvPr>
        </p:nvSpPr>
        <p:spPr>
          <a:xfrm>
            <a:off x="395342" y="2132856"/>
            <a:ext cx="8748658" cy="4725144"/>
          </a:xfrm>
        </p:spPr>
        <p:txBody>
          <a:bodyPr>
            <a:normAutofit/>
          </a:bodyPr>
          <a:lstStyle/>
          <a:p>
            <a:pPr marL="0" lvl="0" indent="0">
              <a:buNone/>
            </a:pPr>
            <a:r>
              <a:rPr lang="nl-NL" sz="2000" b="1" dirty="0">
                <a:cs typeface="Arial" panose="020B0604020202020204" pitchFamily="34" charset="0"/>
              </a:rPr>
              <a:t>Verwerker of verantwoordelijke?</a:t>
            </a:r>
          </a:p>
          <a:p>
            <a:pPr marL="285750" lvl="0" indent="-285750">
              <a:buFont typeface="Arial" panose="020B0604020202020204" pitchFamily="34" charset="0"/>
              <a:buChar char="•"/>
            </a:pPr>
            <a:r>
              <a:rPr lang="nl-NL" sz="2000" dirty="0">
                <a:cs typeface="Arial" panose="020B0604020202020204" pitchFamily="34" charset="0"/>
              </a:rPr>
              <a:t>het bepalen van de </a:t>
            </a:r>
            <a:r>
              <a:rPr lang="nl-NL" sz="2000" b="1" dirty="0">
                <a:cs typeface="Arial" panose="020B0604020202020204" pitchFamily="34" charset="0"/>
              </a:rPr>
              <a:t>doeleinden</a:t>
            </a:r>
            <a:r>
              <a:rPr lang="nl-NL" sz="2000" dirty="0">
                <a:cs typeface="Arial" panose="020B0604020202020204" pitchFamily="34" charset="0"/>
              </a:rPr>
              <a:t> </a:t>
            </a:r>
            <a:r>
              <a:rPr lang="nl-NL" sz="2000" dirty="0" smtClean="0">
                <a:cs typeface="Arial" panose="020B0604020202020204" pitchFamily="34" charset="0"/>
              </a:rPr>
              <a:t>(en check rechtmatigheid/grondslag) van </a:t>
            </a:r>
            <a:r>
              <a:rPr lang="nl-NL" sz="2000" dirty="0">
                <a:cs typeface="Arial" panose="020B0604020202020204" pitchFamily="34" charset="0"/>
              </a:rPr>
              <a:t>de verwerking;</a:t>
            </a:r>
          </a:p>
          <a:p>
            <a:pPr marL="285750" lvl="0" indent="-285750">
              <a:buFont typeface="Arial" panose="020B0604020202020204" pitchFamily="34" charset="0"/>
              <a:buChar char="•"/>
            </a:pPr>
            <a:r>
              <a:rPr lang="nl-NL" sz="2000" dirty="0">
                <a:cs typeface="Arial" panose="020B0604020202020204" pitchFamily="34" charset="0"/>
              </a:rPr>
              <a:t>het bepalen van de </a:t>
            </a:r>
            <a:r>
              <a:rPr lang="nl-NL" sz="2000" b="1" dirty="0">
                <a:cs typeface="Arial" panose="020B0604020202020204" pitchFamily="34" charset="0"/>
              </a:rPr>
              <a:t>middelen</a:t>
            </a:r>
            <a:r>
              <a:rPr lang="nl-NL" sz="2000" dirty="0">
                <a:cs typeface="Arial" panose="020B0604020202020204" pitchFamily="34" charset="0"/>
              </a:rPr>
              <a:t> noodzakelijk voor verwerking;</a:t>
            </a:r>
          </a:p>
          <a:p>
            <a:pPr marL="285750" lvl="0" indent="-285750">
              <a:buFont typeface="Arial" panose="020B0604020202020204" pitchFamily="34" charset="0"/>
              <a:buChar char="•"/>
            </a:pPr>
            <a:r>
              <a:rPr lang="nl-NL" sz="2000" dirty="0">
                <a:cs typeface="Arial" panose="020B0604020202020204" pitchFamily="34" charset="0"/>
              </a:rPr>
              <a:t>het bepalen </a:t>
            </a:r>
            <a:r>
              <a:rPr lang="nl-NL" sz="2000" b="1" dirty="0">
                <a:cs typeface="Arial" panose="020B0604020202020204" pitchFamily="34" charset="0"/>
              </a:rPr>
              <a:t>welke gegevens </a:t>
            </a:r>
            <a:r>
              <a:rPr lang="nl-NL" sz="2000" dirty="0">
                <a:cs typeface="Arial" panose="020B0604020202020204" pitchFamily="34" charset="0"/>
              </a:rPr>
              <a:t>er worden verwerkt;</a:t>
            </a:r>
          </a:p>
          <a:p>
            <a:pPr marL="285750" lvl="0" indent="-285750">
              <a:buFont typeface="Arial" panose="020B0604020202020204" pitchFamily="34" charset="0"/>
              <a:buChar char="•"/>
            </a:pPr>
            <a:r>
              <a:rPr lang="nl-NL" sz="2000" dirty="0">
                <a:cs typeface="Arial" panose="020B0604020202020204" pitchFamily="34" charset="0"/>
              </a:rPr>
              <a:t>zeggenschap over de </a:t>
            </a:r>
            <a:r>
              <a:rPr lang="nl-NL" sz="2000" b="1" dirty="0">
                <a:cs typeface="Arial" panose="020B0604020202020204" pitchFamily="34" charset="0"/>
              </a:rPr>
              <a:t>toegang</a:t>
            </a:r>
            <a:r>
              <a:rPr lang="nl-NL" sz="2000" dirty="0">
                <a:cs typeface="Arial" panose="020B0604020202020204" pitchFamily="34" charset="0"/>
              </a:rPr>
              <a:t> tot de gegevens;</a:t>
            </a:r>
          </a:p>
          <a:p>
            <a:pPr marL="285750" lvl="0" indent="-285750">
              <a:buFont typeface="Arial" panose="020B0604020202020204" pitchFamily="34" charset="0"/>
              <a:buChar char="•"/>
            </a:pPr>
            <a:r>
              <a:rPr lang="nl-NL" sz="2000" dirty="0">
                <a:cs typeface="Arial" panose="020B0604020202020204" pitchFamily="34" charset="0"/>
              </a:rPr>
              <a:t>zeggenschap over de </a:t>
            </a:r>
            <a:r>
              <a:rPr lang="nl-NL" sz="2000" b="1" dirty="0">
                <a:cs typeface="Arial" panose="020B0604020202020204" pitchFamily="34" charset="0"/>
              </a:rPr>
              <a:t>informatie</a:t>
            </a:r>
            <a:r>
              <a:rPr lang="nl-NL" sz="2000" dirty="0">
                <a:cs typeface="Arial" panose="020B0604020202020204" pitchFamily="34" charset="0"/>
              </a:rPr>
              <a:t> die wordt verstrekt aan de betrokkene;</a:t>
            </a:r>
          </a:p>
          <a:p>
            <a:pPr marL="285750" lvl="0" indent="-285750">
              <a:buFont typeface="Arial" panose="020B0604020202020204" pitchFamily="34" charset="0"/>
              <a:buChar char="•"/>
            </a:pPr>
            <a:r>
              <a:rPr lang="nl-NL" sz="2000" dirty="0">
                <a:cs typeface="Arial" panose="020B0604020202020204" pitchFamily="34" charset="0"/>
              </a:rPr>
              <a:t>zeggenschap over het </a:t>
            </a:r>
            <a:r>
              <a:rPr lang="nl-NL" sz="2000" dirty="0" smtClean="0">
                <a:cs typeface="Arial" panose="020B0604020202020204" pitchFamily="34" charset="0"/>
              </a:rPr>
              <a:t>(door-)</a:t>
            </a:r>
            <a:r>
              <a:rPr lang="nl-NL" sz="2000" b="1" dirty="0" smtClean="0">
                <a:cs typeface="Arial" panose="020B0604020202020204" pitchFamily="34" charset="0"/>
              </a:rPr>
              <a:t>verstrekken </a:t>
            </a:r>
            <a:r>
              <a:rPr lang="nl-NL" sz="2000" b="1" dirty="0">
                <a:cs typeface="Arial" panose="020B0604020202020204" pitchFamily="34" charset="0"/>
              </a:rPr>
              <a:t>van de gegevens</a:t>
            </a:r>
            <a:r>
              <a:rPr lang="nl-NL" sz="2000" dirty="0">
                <a:cs typeface="Arial" panose="020B0604020202020204" pitchFamily="34" charset="0"/>
              </a:rPr>
              <a:t> naar derden;</a:t>
            </a:r>
          </a:p>
          <a:p>
            <a:pPr marL="285750" lvl="0" indent="-285750">
              <a:buFont typeface="Arial" panose="020B0604020202020204" pitchFamily="34" charset="0"/>
              <a:buChar char="•"/>
            </a:pPr>
            <a:r>
              <a:rPr lang="nl-NL" sz="2000" dirty="0">
                <a:cs typeface="Arial" panose="020B0604020202020204" pitchFamily="34" charset="0"/>
              </a:rPr>
              <a:t>contractuele </a:t>
            </a:r>
            <a:r>
              <a:rPr lang="nl-NL" sz="2000" b="1" dirty="0">
                <a:cs typeface="Arial" panose="020B0604020202020204" pitchFamily="34" charset="0"/>
              </a:rPr>
              <a:t>afspraken</a:t>
            </a:r>
            <a:r>
              <a:rPr lang="nl-NL" sz="2000" dirty="0">
                <a:cs typeface="Arial" panose="020B0604020202020204" pitchFamily="34" charset="0"/>
              </a:rPr>
              <a:t> tussen partijen</a:t>
            </a:r>
            <a:r>
              <a:rPr lang="nl-NL" sz="2000" dirty="0" smtClean="0">
                <a:cs typeface="Arial" panose="020B0604020202020204" pitchFamily="34" charset="0"/>
              </a:rPr>
              <a:t>.</a:t>
            </a:r>
          </a:p>
          <a:p>
            <a:pPr marL="285750" lvl="0" indent="-285750">
              <a:buFont typeface="Arial" panose="020B0604020202020204" pitchFamily="34" charset="0"/>
              <a:buChar char="•"/>
            </a:pPr>
            <a:endParaRPr lang="nl-NL" sz="2000" dirty="0">
              <a:cs typeface="Arial" panose="020B0604020202020204" pitchFamily="34" charset="0"/>
            </a:endParaRPr>
          </a:p>
          <a:p>
            <a:pPr marL="0" indent="0">
              <a:buNone/>
            </a:pPr>
            <a:r>
              <a:rPr lang="nl-NL" sz="2000" dirty="0" smtClean="0">
                <a:solidFill>
                  <a:schemeClr val="accent3">
                    <a:lumMod val="50000"/>
                  </a:schemeClr>
                </a:solidFill>
              </a:rPr>
              <a:t>    Waar ‘sta’ jij als onderzoeker / onderzoeksinstelling ?     &gt; DMP </a:t>
            </a:r>
            <a:endParaRPr lang="nl-NL" sz="2000" dirty="0">
              <a:solidFill>
                <a:schemeClr val="accent3">
                  <a:lumMod val="50000"/>
                </a:schemeClr>
              </a:solidFill>
            </a:endParaRPr>
          </a:p>
        </p:txBody>
      </p:sp>
      <p:pic>
        <p:nvPicPr>
          <p:cNvPr id="6"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4123" y="808322"/>
            <a:ext cx="2762764" cy="1972606"/>
          </a:xfrm>
          <a:prstGeom prst="rect">
            <a:avLst/>
          </a:prstGeom>
        </p:spPr>
      </p:pic>
      <p:sp>
        <p:nvSpPr>
          <p:cNvPr id="7" name="Up Arrow 6"/>
          <p:cNvSpPr/>
          <p:nvPr/>
        </p:nvSpPr>
        <p:spPr>
          <a:xfrm>
            <a:off x="6692343" y="2314984"/>
            <a:ext cx="360040" cy="334860"/>
          </a:xfrm>
          <a:prstGeom prst="upArrow">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216894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43808" y="260648"/>
            <a:ext cx="5923914" cy="1143000"/>
          </a:xfrm>
        </p:spPr>
        <p:txBody>
          <a:bodyPr/>
          <a:lstStyle/>
          <a:p>
            <a:r>
              <a:rPr lang="nl-NL" smtClean="0"/>
              <a:t>Beginselen AVG</a:t>
            </a:r>
            <a:endParaRPr lang="nl-NL"/>
          </a:p>
        </p:txBody>
      </p:sp>
      <p:sp>
        <p:nvSpPr>
          <p:cNvPr id="4" name="Tekstvak 3"/>
          <p:cNvSpPr txBox="1"/>
          <p:nvPr/>
        </p:nvSpPr>
        <p:spPr>
          <a:xfrm>
            <a:off x="416868" y="1772816"/>
            <a:ext cx="8275022" cy="4216539"/>
          </a:xfrm>
          <a:prstGeom prst="rect">
            <a:avLst/>
          </a:prstGeom>
          <a:noFill/>
        </p:spPr>
        <p:txBody>
          <a:bodyPr wrap="none" rtlCol="0">
            <a:spAutoFit/>
          </a:bodyPr>
          <a:lstStyle/>
          <a:p>
            <a:r>
              <a:rPr lang="en-GB" sz="2800" b="1" dirty="0"/>
              <a:t>De </a:t>
            </a:r>
            <a:r>
              <a:rPr lang="en-GB" sz="2800" b="1" dirty="0" err="1" smtClean="0"/>
              <a:t>Beginselen</a:t>
            </a:r>
            <a:r>
              <a:rPr lang="en-GB" sz="2800" b="1" dirty="0" smtClean="0"/>
              <a:t> </a:t>
            </a:r>
            <a:r>
              <a:rPr lang="en-GB" sz="2800" b="1" dirty="0"/>
              <a:t>van de </a:t>
            </a:r>
            <a:r>
              <a:rPr lang="en-GB" sz="2800" b="1" dirty="0" smtClean="0"/>
              <a:t>AVG</a:t>
            </a:r>
            <a:endParaRPr lang="en-GB" sz="2800" b="1" dirty="0"/>
          </a:p>
          <a:p>
            <a:endParaRPr lang="en-GB" sz="2400" b="1" dirty="0"/>
          </a:p>
          <a:p>
            <a:r>
              <a:rPr lang="en-GB" sz="2400" b="1" u="sng" dirty="0" err="1"/>
              <a:t>Algemene</a:t>
            </a:r>
            <a:r>
              <a:rPr lang="en-GB" sz="2400" b="1" u="sng" dirty="0"/>
              <a:t> </a:t>
            </a:r>
            <a:r>
              <a:rPr lang="en-GB" sz="2400" b="1" u="sng" dirty="0" err="1"/>
              <a:t>principes</a:t>
            </a:r>
            <a:r>
              <a:rPr lang="en-GB" sz="2400" b="1" u="sng" dirty="0"/>
              <a:t> (</a:t>
            </a:r>
            <a:r>
              <a:rPr lang="en-GB" sz="2400" b="1" u="sng" dirty="0" smtClean="0"/>
              <a:t>Art. </a:t>
            </a:r>
            <a:r>
              <a:rPr lang="en-GB" sz="2400" b="1" u="sng" dirty="0"/>
              <a:t>5</a:t>
            </a:r>
            <a:r>
              <a:rPr lang="en-GB" sz="2400" b="1" u="sng" dirty="0" smtClean="0"/>
              <a:t>)</a:t>
            </a:r>
          </a:p>
          <a:p>
            <a:endParaRPr lang="en-GB" sz="2400" b="1" dirty="0"/>
          </a:p>
          <a:p>
            <a:pPr lvl="1">
              <a:buFont typeface="Arial" panose="020B0604020202020204" pitchFamily="34" charset="0"/>
              <a:buChar char="•"/>
            </a:pPr>
            <a:r>
              <a:rPr lang="en-GB" sz="2400" dirty="0" smtClean="0"/>
              <a:t> </a:t>
            </a:r>
            <a:r>
              <a:rPr lang="en-GB" sz="2400" b="1" dirty="0" err="1" smtClean="0"/>
              <a:t>Rechtmatigheid</a:t>
            </a:r>
            <a:r>
              <a:rPr lang="en-GB" sz="2400" b="1" dirty="0" smtClean="0"/>
              <a:t>*</a:t>
            </a:r>
            <a:r>
              <a:rPr lang="en-GB" sz="2400" dirty="0" smtClean="0"/>
              <a:t>, </a:t>
            </a:r>
            <a:r>
              <a:rPr lang="en-GB" sz="2400" dirty="0" err="1"/>
              <a:t>behoorlijkheid</a:t>
            </a:r>
            <a:r>
              <a:rPr lang="en-GB" sz="2400" dirty="0"/>
              <a:t> </a:t>
            </a:r>
            <a:r>
              <a:rPr lang="en-GB" sz="2400" dirty="0" err="1"/>
              <a:t>en</a:t>
            </a:r>
            <a:r>
              <a:rPr lang="en-GB" sz="2400" dirty="0"/>
              <a:t> </a:t>
            </a:r>
            <a:r>
              <a:rPr lang="en-GB" sz="2400" dirty="0" err="1"/>
              <a:t>transparantie</a:t>
            </a:r>
            <a:endParaRPr lang="en-GB" sz="2400" dirty="0"/>
          </a:p>
          <a:p>
            <a:pPr lvl="1">
              <a:buFont typeface="Arial" panose="020B0604020202020204" pitchFamily="34" charset="0"/>
              <a:buChar char="•"/>
            </a:pPr>
            <a:r>
              <a:rPr lang="en-GB" sz="2400" dirty="0" smtClean="0"/>
              <a:t> </a:t>
            </a:r>
            <a:r>
              <a:rPr lang="en-GB" sz="2400" dirty="0" err="1" smtClean="0"/>
              <a:t>Doelbinding</a:t>
            </a:r>
            <a:endParaRPr lang="en-GB" sz="2400" dirty="0"/>
          </a:p>
          <a:p>
            <a:pPr lvl="1">
              <a:buFont typeface="Arial" panose="020B0604020202020204" pitchFamily="34" charset="0"/>
              <a:buChar char="•"/>
            </a:pPr>
            <a:r>
              <a:rPr lang="en-GB" sz="2400" dirty="0" smtClean="0"/>
              <a:t> </a:t>
            </a:r>
            <a:r>
              <a:rPr lang="en-GB" sz="2400" dirty="0" err="1" smtClean="0"/>
              <a:t>Dataminimalisatie</a:t>
            </a:r>
            <a:endParaRPr lang="en-GB" sz="2400" dirty="0"/>
          </a:p>
          <a:p>
            <a:pPr lvl="1">
              <a:buFont typeface="Arial" panose="020B0604020202020204" pitchFamily="34" charset="0"/>
              <a:buChar char="•"/>
            </a:pPr>
            <a:r>
              <a:rPr lang="en-GB" sz="2400" dirty="0" smtClean="0"/>
              <a:t> </a:t>
            </a:r>
            <a:r>
              <a:rPr lang="en-GB" sz="2400" dirty="0" err="1" smtClean="0"/>
              <a:t>Juistheid</a:t>
            </a:r>
            <a:endParaRPr lang="en-GB" sz="2400" dirty="0"/>
          </a:p>
          <a:p>
            <a:pPr lvl="1">
              <a:buFont typeface="Arial" panose="020B0604020202020204" pitchFamily="34" charset="0"/>
              <a:buChar char="•"/>
            </a:pPr>
            <a:r>
              <a:rPr lang="en-GB" sz="2400" dirty="0" smtClean="0"/>
              <a:t> </a:t>
            </a:r>
            <a:r>
              <a:rPr lang="en-GB" sz="2400" dirty="0" err="1" smtClean="0"/>
              <a:t>Opslagbeperking</a:t>
            </a:r>
            <a:r>
              <a:rPr lang="en-GB" sz="2400" dirty="0" smtClean="0"/>
              <a:t> </a:t>
            </a:r>
            <a:r>
              <a:rPr lang="en-GB" sz="2400" dirty="0"/>
              <a:t>(storage limitation)</a:t>
            </a:r>
          </a:p>
          <a:p>
            <a:pPr lvl="1">
              <a:buFont typeface="Arial" panose="020B0604020202020204" pitchFamily="34" charset="0"/>
              <a:buChar char="•"/>
            </a:pPr>
            <a:r>
              <a:rPr lang="en-GB" sz="2400" dirty="0" smtClean="0"/>
              <a:t> </a:t>
            </a:r>
            <a:r>
              <a:rPr lang="en-GB" sz="2400" dirty="0" err="1" smtClean="0"/>
              <a:t>Passende</a:t>
            </a:r>
            <a:r>
              <a:rPr lang="en-GB" sz="2400" dirty="0" smtClean="0"/>
              <a:t> </a:t>
            </a:r>
            <a:r>
              <a:rPr lang="en-GB" sz="2400" dirty="0" err="1"/>
              <a:t>beveiliging</a:t>
            </a:r>
            <a:r>
              <a:rPr lang="en-GB" sz="2400" dirty="0"/>
              <a:t> </a:t>
            </a:r>
            <a:r>
              <a:rPr lang="en-GB" sz="2400" dirty="0" err="1"/>
              <a:t>en</a:t>
            </a:r>
            <a:r>
              <a:rPr lang="en-GB" sz="2400" dirty="0"/>
              <a:t> </a:t>
            </a:r>
            <a:r>
              <a:rPr lang="en-GB" sz="2400" dirty="0" err="1"/>
              <a:t>bescherming</a:t>
            </a:r>
            <a:r>
              <a:rPr lang="en-GB" sz="2400" dirty="0"/>
              <a:t> (security)</a:t>
            </a:r>
          </a:p>
          <a:p>
            <a:endParaRPr lang="nl-NL" sz="2400" dirty="0"/>
          </a:p>
        </p:txBody>
      </p:sp>
      <p:sp>
        <p:nvSpPr>
          <p:cNvPr id="3" name="Tekstvak 2"/>
          <p:cNvSpPr txBox="1"/>
          <p:nvPr/>
        </p:nvSpPr>
        <p:spPr>
          <a:xfrm>
            <a:off x="611560" y="6112302"/>
            <a:ext cx="8350854" cy="369332"/>
          </a:xfrm>
          <a:prstGeom prst="rect">
            <a:avLst/>
          </a:prstGeom>
          <a:noFill/>
        </p:spPr>
        <p:txBody>
          <a:bodyPr wrap="square" rtlCol="0">
            <a:spAutoFit/>
          </a:bodyPr>
          <a:lstStyle/>
          <a:p>
            <a:r>
              <a:rPr lang="nl-NL" dirty="0" smtClean="0">
                <a:solidFill>
                  <a:schemeClr val="accent3">
                    <a:lumMod val="50000"/>
                  </a:schemeClr>
                </a:solidFill>
              </a:rPr>
              <a:t>Geldt ook voor de verwerking van persoonsgegevens bij onderzoek</a:t>
            </a:r>
            <a:endParaRPr lang="nl-NL" dirty="0">
              <a:solidFill>
                <a:schemeClr val="accent3">
                  <a:lumMod val="50000"/>
                </a:schemeClr>
              </a:solidFill>
            </a:endParaRPr>
          </a:p>
        </p:txBody>
      </p:sp>
    </p:spTree>
    <p:extLst>
      <p:ext uri="{BB962C8B-B14F-4D97-AF65-F5344CB8AC3E}">
        <p14:creationId xmlns:p14="http://schemas.microsoft.com/office/powerpoint/2010/main" val="24570678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987824" y="389449"/>
            <a:ext cx="5256584" cy="1143000"/>
          </a:xfrm>
        </p:spPr>
        <p:txBody>
          <a:bodyPr/>
          <a:lstStyle/>
          <a:p>
            <a:r>
              <a:rPr lang="nl-NL" b="1" dirty="0" smtClean="0">
                <a:solidFill>
                  <a:schemeClr val="tx1"/>
                </a:solidFill>
              </a:rPr>
              <a:t>Beginselen AVG</a:t>
            </a:r>
            <a:endParaRPr lang="nl-NL" b="1" dirty="0">
              <a:solidFill>
                <a:schemeClr val="tx1"/>
              </a:solidFill>
            </a:endParaRPr>
          </a:p>
        </p:txBody>
      </p:sp>
      <p:pic>
        <p:nvPicPr>
          <p:cNvPr id="4" name="Content Placeholder 3"/>
          <p:cNvPicPr>
            <a:picLocks noGrp="1" noChangeAspect="1"/>
          </p:cNvPicPr>
          <p:nvPr>
            <p:ph idx="1"/>
          </p:nvPr>
        </p:nvPicPr>
        <p:blipFill>
          <a:blip r:embed="rId3"/>
          <a:stretch>
            <a:fillRect/>
          </a:stretch>
        </p:blipFill>
        <p:spPr>
          <a:xfrm>
            <a:off x="467544" y="1340768"/>
            <a:ext cx="8158963" cy="5517232"/>
          </a:xfrm>
          <a:prstGeom prst="rect">
            <a:avLst/>
          </a:prstGeom>
        </p:spPr>
      </p:pic>
      <p:sp>
        <p:nvSpPr>
          <p:cNvPr id="3" name="TextBox 2"/>
          <p:cNvSpPr txBox="1"/>
          <p:nvPr/>
        </p:nvSpPr>
        <p:spPr>
          <a:xfrm>
            <a:off x="3275856" y="197768"/>
            <a:ext cx="5295039" cy="338554"/>
          </a:xfrm>
          <a:prstGeom prst="rect">
            <a:avLst/>
          </a:prstGeom>
          <a:noFill/>
        </p:spPr>
        <p:txBody>
          <a:bodyPr wrap="none" rtlCol="0">
            <a:spAutoFit/>
          </a:bodyPr>
          <a:lstStyle/>
          <a:p>
            <a:r>
              <a:rPr lang="nl-NL" sz="1600" dirty="0" smtClean="0">
                <a:solidFill>
                  <a:schemeClr val="bg1">
                    <a:lumMod val="50000"/>
                  </a:schemeClr>
                </a:solidFill>
              </a:rPr>
              <a:t>Accountability &gt; TOON AAN dat je Compliant bent!</a:t>
            </a:r>
            <a:endParaRPr lang="nl-NL" sz="1600" dirty="0">
              <a:solidFill>
                <a:schemeClr val="bg1">
                  <a:lumMod val="50000"/>
                </a:schemeClr>
              </a:solidFill>
            </a:endParaRPr>
          </a:p>
        </p:txBody>
      </p:sp>
    </p:spTree>
    <p:extLst>
      <p:ext uri="{BB962C8B-B14F-4D97-AF65-F5344CB8AC3E}">
        <p14:creationId xmlns:p14="http://schemas.microsoft.com/office/powerpoint/2010/main" val="27480519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14424" y="2775994"/>
            <a:ext cx="8318016" cy="461665"/>
          </a:xfrm>
          <a:prstGeom prst="rect">
            <a:avLst/>
          </a:prstGeom>
          <a:noFill/>
        </p:spPr>
        <p:txBody>
          <a:bodyPr wrap="square" rtlCol="0">
            <a:spAutoFit/>
          </a:bodyPr>
          <a:lstStyle/>
          <a:p>
            <a:r>
              <a:rPr lang="nl-NL" sz="2400" b="1" u="sng" smtClean="0"/>
              <a:t>*Grondslagen</a:t>
            </a:r>
            <a:r>
              <a:rPr lang="nl-NL" sz="2400" b="1" smtClean="0"/>
              <a:t> </a:t>
            </a:r>
            <a:r>
              <a:rPr lang="nl-NL" sz="2400" b="1" dirty="0" smtClean="0"/>
              <a:t>voor </a:t>
            </a:r>
            <a:r>
              <a:rPr lang="nl-NL" sz="2400" b="1" smtClean="0"/>
              <a:t>verwerking (=rechtmatigheid</a:t>
            </a:r>
            <a:r>
              <a:rPr lang="nl-NL" sz="2400" b="1" dirty="0" smtClean="0"/>
              <a:t>)</a:t>
            </a:r>
            <a:endParaRPr lang="nl-NL" sz="2400" b="1" dirty="0"/>
          </a:p>
        </p:txBody>
      </p:sp>
      <p:sp>
        <p:nvSpPr>
          <p:cNvPr id="4" name="Title 1"/>
          <p:cNvSpPr txBox="1">
            <a:spLocks/>
          </p:cNvSpPr>
          <p:nvPr/>
        </p:nvSpPr>
        <p:spPr>
          <a:xfrm>
            <a:off x="394094" y="1700808"/>
            <a:ext cx="8426377" cy="4608512"/>
          </a:xfrm>
          <a:prstGeom prst="rect">
            <a:avLst/>
          </a:prstGeom>
        </p:spPr>
        <p:txBody>
          <a:bodyPr vert="horz" lIns="91440" tIns="45720" rIns="91440" bIns="45720" rtlCol="0" anchor="t">
            <a:normAutofit/>
          </a:bodyPr>
          <a:lstStyle/>
          <a:p>
            <a:pPr marL="0" marR="0" lvl="0" indent="0" algn="l" defTabSz="457200" rtl="0" eaLnBrk="1" fontAlgn="auto" latinLnBrk="0" hangingPunct="1">
              <a:spcBef>
                <a:spcPct val="0"/>
              </a:spcBef>
              <a:spcAft>
                <a:spcPts val="600"/>
              </a:spcAft>
              <a:buClrTx/>
              <a:buSzTx/>
              <a:buFontTx/>
              <a:buNone/>
              <a:tabLst/>
              <a:defRPr/>
            </a:pPr>
            <a:endParaRPr kumimoji="0" lang="en-US" sz="1600" b="0" i="0" u="none" strike="noStrike" kern="1200" cap="none" spc="0" normalizeH="0" baseline="0" noProof="0" dirty="0">
              <a:ln>
                <a:noFill/>
              </a:ln>
              <a:effectLst/>
              <a:uLnTx/>
              <a:uFillTx/>
              <a:latin typeface="Calibri"/>
              <a:ea typeface="+mj-ea"/>
              <a:cs typeface="Calibri"/>
            </a:endParaRPr>
          </a:p>
        </p:txBody>
      </p:sp>
      <p:sp>
        <p:nvSpPr>
          <p:cNvPr id="5" name="Tijdelijke aanduiding voor inhoud 4"/>
          <p:cNvSpPr>
            <a:spLocks noGrp="1"/>
          </p:cNvSpPr>
          <p:nvPr>
            <p:ph idx="1"/>
          </p:nvPr>
        </p:nvSpPr>
        <p:spPr>
          <a:xfrm>
            <a:off x="247829" y="3280492"/>
            <a:ext cx="8572642" cy="3118285"/>
          </a:xfrm>
        </p:spPr>
        <p:txBody>
          <a:bodyPr>
            <a:normAutofit/>
          </a:bodyPr>
          <a:lstStyle/>
          <a:p>
            <a:pPr marL="276444" indent="-265293">
              <a:buClr>
                <a:srgbClr val="050505"/>
              </a:buClr>
              <a:tabLst>
                <a:tab pos="276444" algn="l"/>
              </a:tabLst>
            </a:pPr>
            <a:r>
              <a:rPr lang="nl-NL" sz="2000" spc="-176" dirty="0">
                <a:solidFill>
                  <a:srgbClr val="050505"/>
                </a:solidFill>
                <a:cs typeface="Arial"/>
              </a:rPr>
              <a:t>T</a:t>
            </a:r>
            <a:r>
              <a:rPr lang="nl-NL" sz="2000" spc="-9" dirty="0">
                <a:solidFill>
                  <a:srgbClr val="050505"/>
                </a:solidFill>
                <a:cs typeface="Arial"/>
              </a:rPr>
              <a:t>oe</a:t>
            </a:r>
            <a:r>
              <a:rPr lang="nl-NL" sz="2000" dirty="0">
                <a:solidFill>
                  <a:srgbClr val="050505"/>
                </a:solidFill>
                <a:cs typeface="Arial"/>
              </a:rPr>
              <a:t>st</a:t>
            </a:r>
            <a:r>
              <a:rPr lang="nl-NL" sz="2000" spc="-9" dirty="0">
                <a:solidFill>
                  <a:srgbClr val="050505"/>
                </a:solidFill>
                <a:cs typeface="Arial"/>
              </a:rPr>
              <a:t>e</a:t>
            </a:r>
            <a:r>
              <a:rPr lang="nl-NL" sz="2000" dirty="0">
                <a:solidFill>
                  <a:srgbClr val="050505"/>
                </a:solidFill>
                <a:cs typeface="Arial"/>
              </a:rPr>
              <a:t>mm</a:t>
            </a:r>
            <a:r>
              <a:rPr lang="nl-NL" sz="2000" spc="-5" dirty="0">
                <a:solidFill>
                  <a:srgbClr val="050505"/>
                </a:solidFill>
                <a:cs typeface="Arial"/>
              </a:rPr>
              <a:t>i</a:t>
            </a:r>
            <a:r>
              <a:rPr lang="nl-NL" sz="2000" spc="-9" dirty="0">
                <a:solidFill>
                  <a:srgbClr val="050505"/>
                </a:solidFill>
                <a:cs typeface="Arial"/>
              </a:rPr>
              <a:t>n</a:t>
            </a:r>
            <a:r>
              <a:rPr lang="nl-NL" sz="2000" dirty="0">
                <a:solidFill>
                  <a:srgbClr val="050505"/>
                </a:solidFill>
                <a:cs typeface="Arial"/>
              </a:rPr>
              <a:t>g</a:t>
            </a:r>
            <a:r>
              <a:rPr lang="nl-NL" sz="2000" spc="-5" dirty="0">
                <a:solidFill>
                  <a:srgbClr val="050505"/>
                </a:solidFill>
                <a:cs typeface="Arial"/>
              </a:rPr>
              <a:t> </a:t>
            </a:r>
            <a:r>
              <a:rPr lang="nl-NL" sz="2000" spc="-9" dirty="0" smtClean="0">
                <a:solidFill>
                  <a:srgbClr val="050505"/>
                </a:solidFill>
                <a:cs typeface="Arial"/>
              </a:rPr>
              <a:t>be</a:t>
            </a:r>
            <a:r>
              <a:rPr lang="nl-NL" sz="2000" dirty="0" smtClean="0">
                <a:solidFill>
                  <a:srgbClr val="050505"/>
                </a:solidFill>
                <a:cs typeface="Arial"/>
              </a:rPr>
              <a:t>tr</a:t>
            </a:r>
            <a:r>
              <a:rPr lang="nl-NL" sz="2000" spc="-9" dirty="0" smtClean="0">
                <a:solidFill>
                  <a:srgbClr val="050505"/>
                </a:solidFill>
                <a:cs typeface="Arial"/>
              </a:rPr>
              <a:t>o</a:t>
            </a:r>
            <a:r>
              <a:rPr lang="nl-NL" sz="2000" dirty="0" smtClean="0">
                <a:solidFill>
                  <a:srgbClr val="050505"/>
                </a:solidFill>
                <a:cs typeface="Arial"/>
              </a:rPr>
              <a:t>kk</a:t>
            </a:r>
            <a:r>
              <a:rPr lang="nl-NL" sz="2000" spc="-9" dirty="0" smtClean="0">
                <a:solidFill>
                  <a:srgbClr val="050505"/>
                </a:solidFill>
                <a:cs typeface="Arial"/>
              </a:rPr>
              <a:t>enen </a:t>
            </a:r>
            <a:r>
              <a:rPr lang="nl-NL" sz="1400" spc="-9" dirty="0" smtClean="0">
                <a:solidFill>
                  <a:srgbClr val="050505"/>
                </a:solidFill>
                <a:cs typeface="Arial"/>
              </a:rPr>
              <a:t>(duidelijk/begrijpelijk, vrij en specifiek / aantoonbaar)</a:t>
            </a:r>
            <a:r>
              <a:rPr lang="nl-NL" sz="2000" spc="-9" dirty="0" smtClean="0">
                <a:solidFill>
                  <a:srgbClr val="050505"/>
                </a:solidFill>
                <a:cs typeface="Arial"/>
              </a:rPr>
              <a:t> </a:t>
            </a:r>
            <a:endParaRPr lang="nl-NL" sz="2000" dirty="0">
              <a:cs typeface="Arial"/>
            </a:endParaRPr>
          </a:p>
          <a:p>
            <a:pPr marL="276444" indent="-265293">
              <a:spcBef>
                <a:spcPts val="397"/>
              </a:spcBef>
              <a:buClr>
                <a:srgbClr val="050505"/>
              </a:buClr>
              <a:tabLst>
                <a:tab pos="276444" algn="l"/>
              </a:tabLst>
            </a:pPr>
            <a:r>
              <a:rPr lang="nl-NL" sz="2000" spc="-5" dirty="0" smtClean="0">
                <a:solidFill>
                  <a:srgbClr val="050505"/>
                </a:solidFill>
                <a:cs typeface="Arial"/>
              </a:rPr>
              <a:t>Noodzakelijk voor de ui</a:t>
            </a:r>
            <a:r>
              <a:rPr lang="nl-NL" sz="2000" dirty="0" smtClean="0">
                <a:solidFill>
                  <a:srgbClr val="050505"/>
                </a:solidFill>
                <a:cs typeface="Arial"/>
              </a:rPr>
              <a:t>tv</a:t>
            </a:r>
            <a:r>
              <a:rPr lang="nl-NL" sz="2000" spc="-9" dirty="0" smtClean="0">
                <a:solidFill>
                  <a:srgbClr val="050505"/>
                </a:solidFill>
                <a:cs typeface="Arial"/>
              </a:rPr>
              <a:t>oe</a:t>
            </a:r>
            <a:r>
              <a:rPr lang="nl-NL" sz="2000" dirty="0" smtClean="0">
                <a:solidFill>
                  <a:srgbClr val="050505"/>
                </a:solidFill>
                <a:cs typeface="Arial"/>
              </a:rPr>
              <a:t>r</a:t>
            </a:r>
            <a:r>
              <a:rPr lang="nl-NL" sz="2000" spc="-5" dirty="0" smtClean="0">
                <a:solidFill>
                  <a:srgbClr val="050505"/>
                </a:solidFill>
                <a:cs typeface="Arial"/>
              </a:rPr>
              <a:t>i</a:t>
            </a:r>
            <a:r>
              <a:rPr lang="nl-NL" sz="2000" spc="-9" dirty="0" smtClean="0">
                <a:solidFill>
                  <a:srgbClr val="050505"/>
                </a:solidFill>
                <a:cs typeface="Arial"/>
              </a:rPr>
              <a:t>n</a:t>
            </a:r>
            <a:r>
              <a:rPr lang="nl-NL" sz="2000" dirty="0" smtClean="0">
                <a:solidFill>
                  <a:srgbClr val="050505"/>
                </a:solidFill>
                <a:cs typeface="Arial"/>
              </a:rPr>
              <a:t>g</a:t>
            </a:r>
            <a:r>
              <a:rPr lang="nl-NL" sz="2000" spc="18" dirty="0" smtClean="0">
                <a:solidFill>
                  <a:srgbClr val="050505"/>
                </a:solidFill>
                <a:cs typeface="Arial"/>
              </a:rPr>
              <a:t> van een </a:t>
            </a:r>
            <a:r>
              <a:rPr lang="nl-NL" sz="2000" spc="-9" dirty="0" smtClean="0">
                <a:solidFill>
                  <a:srgbClr val="050505"/>
                </a:solidFill>
                <a:cs typeface="Arial"/>
              </a:rPr>
              <a:t>o</a:t>
            </a:r>
            <a:r>
              <a:rPr lang="nl-NL" sz="2000" dirty="0" smtClean="0">
                <a:solidFill>
                  <a:srgbClr val="050505"/>
                </a:solidFill>
                <a:cs typeface="Arial"/>
              </a:rPr>
              <a:t>v</a:t>
            </a:r>
            <a:r>
              <a:rPr lang="nl-NL" sz="2000" spc="-9" dirty="0" smtClean="0">
                <a:solidFill>
                  <a:srgbClr val="050505"/>
                </a:solidFill>
                <a:cs typeface="Arial"/>
              </a:rPr>
              <a:t>e</a:t>
            </a:r>
            <a:r>
              <a:rPr lang="nl-NL" sz="2000" dirty="0" smtClean="0">
                <a:solidFill>
                  <a:srgbClr val="050505"/>
                </a:solidFill>
                <a:cs typeface="Arial"/>
              </a:rPr>
              <a:t>r</a:t>
            </a:r>
            <a:r>
              <a:rPr lang="nl-NL" sz="2000" spc="-9" dirty="0" smtClean="0">
                <a:solidFill>
                  <a:srgbClr val="050505"/>
                </a:solidFill>
                <a:cs typeface="Arial"/>
              </a:rPr>
              <a:t>een</a:t>
            </a:r>
            <a:r>
              <a:rPr lang="nl-NL" sz="2000" dirty="0" smtClean="0">
                <a:solidFill>
                  <a:srgbClr val="050505"/>
                </a:solidFill>
                <a:cs typeface="Arial"/>
              </a:rPr>
              <a:t>k</a:t>
            </a:r>
            <a:r>
              <a:rPr lang="nl-NL" sz="2000" spc="-9" dirty="0" smtClean="0">
                <a:solidFill>
                  <a:srgbClr val="050505"/>
                </a:solidFill>
                <a:cs typeface="Arial"/>
              </a:rPr>
              <a:t>o</a:t>
            </a:r>
            <a:r>
              <a:rPr lang="nl-NL" sz="2000" dirty="0" smtClean="0">
                <a:solidFill>
                  <a:srgbClr val="050505"/>
                </a:solidFill>
                <a:cs typeface="Arial"/>
              </a:rPr>
              <a:t>mst</a:t>
            </a:r>
          </a:p>
          <a:p>
            <a:pPr marL="276444" indent="-265293">
              <a:spcBef>
                <a:spcPts val="397"/>
              </a:spcBef>
              <a:buClr>
                <a:srgbClr val="050505"/>
              </a:buClr>
              <a:tabLst>
                <a:tab pos="276444" algn="l"/>
              </a:tabLst>
            </a:pPr>
            <a:r>
              <a:rPr lang="nl-NL" sz="2000" dirty="0" smtClean="0">
                <a:solidFill>
                  <a:srgbClr val="050505"/>
                </a:solidFill>
                <a:cs typeface="Arial"/>
              </a:rPr>
              <a:t>Wettelijke verplichting</a:t>
            </a:r>
            <a:endParaRPr lang="nl-NL" sz="2000" dirty="0">
              <a:cs typeface="Arial"/>
            </a:endParaRPr>
          </a:p>
          <a:p>
            <a:pPr marL="276444" indent="-265293">
              <a:spcBef>
                <a:spcPts val="397"/>
              </a:spcBef>
              <a:buClr>
                <a:srgbClr val="050505"/>
              </a:buClr>
              <a:tabLst>
                <a:tab pos="276444" algn="l"/>
              </a:tabLst>
            </a:pPr>
            <a:r>
              <a:rPr lang="nl-NL" sz="2000" dirty="0">
                <a:solidFill>
                  <a:srgbClr val="050505"/>
                </a:solidFill>
                <a:cs typeface="Arial"/>
              </a:rPr>
              <a:t>Vitale belangen betrokkenen</a:t>
            </a:r>
          </a:p>
          <a:p>
            <a:pPr marL="276444" indent="-265293">
              <a:spcBef>
                <a:spcPts val="397"/>
              </a:spcBef>
              <a:buClr>
                <a:srgbClr val="050505"/>
              </a:buClr>
              <a:tabLst>
                <a:tab pos="276444" algn="l"/>
              </a:tabLst>
            </a:pPr>
            <a:r>
              <a:rPr lang="nl-NL" sz="2000" dirty="0">
                <a:solidFill>
                  <a:srgbClr val="050505"/>
                </a:solidFill>
                <a:cs typeface="Arial"/>
              </a:rPr>
              <a:t>Uitvoering overheidstaak</a:t>
            </a:r>
          </a:p>
          <a:p>
            <a:pPr marL="276444" indent="-265293">
              <a:spcBef>
                <a:spcPts val="397"/>
              </a:spcBef>
              <a:buClr>
                <a:srgbClr val="050505"/>
              </a:buClr>
              <a:tabLst>
                <a:tab pos="276444" algn="l"/>
              </a:tabLst>
            </a:pPr>
            <a:r>
              <a:rPr lang="nl-NL" sz="2000" dirty="0">
                <a:solidFill>
                  <a:srgbClr val="050505"/>
                </a:solidFill>
                <a:cs typeface="Arial"/>
              </a:rPr>
              <a:t>G</a:t>
            </a:r>
            <a:r>
              <a:rPr lang="nl-NL" sz="2000" spc="-9" dirty="0">
                <a:solidFill>
                  <a:srgbClr val="050505"/>
                </a:solidFill>
                <a:cs typeface="Arial"/>
              </a:rPr>
              <a:t>e</a:t>
            </a:r>
            <a:r>
              <a:rPr lang="nl-NL" sz="2000" dirty="0">
                <a:solidFill>
                  <a:srgbClr val="050505"/>
                </a:solidFill>
                <a:cs typeface="Arial"/>
              </a:rPr>
              <a:t>r</a:t>
            </a:r>
            <a:r>
              <a:rPr lang="nl-NL" sz="2000" spc="-9" dirty="0">
                <a:solidFill>
                  <a:srgbClr val="050505"/>
                </a:solidFill>
                <a:cs typeface="Arial"/>
              </a:rPr>
              <a:t>e</a:t>
            </a:r>
            <a:r>
              <a:rPr lang="nl-NL" sz="2000" dirty="0">
                <a:solidFill>
                  <a:srgbClr val="050505"/>
                </a:solidFill>
                <a:cs typeface="Arial"/>
              </a:rPr>
              <a:t>c</a:t>
            </a:r>
            <a:r>
              <a:rPr lang="nl-NL" sz="2000" spc="-9" dirty="0">
                <a:solidFill>
                  <a:srgbClr val="050505"/>
                </a:solidFill>
                <a:cs typeface="Arial"/>
              </a:rPr>
              <a:t>h</a:t>
            </a:r>
            <a:r>
              <a:rPr lang="nl-NL" sz="2000" dirty="0">
                <a:solidFill>
                  <a:srgbClr val="050505"/>
                </a:solidFill>
                <a:cs typeface="Arial"/>
              </a:rPr>
              <a:t>tv</a:t>
            </a:r>
            <a:r>
              <a:rPr lang="nl-NL" sz="2000" spc="-9" dirty="0">
                <a:solidFill>
                  <a:srgbClr val="050505"/>
                </a:solidFill>
                <a:cs typeface="Arial"/>
              </a:rPr>
              <a:t>aa</a:t>
            </a:r>
            <a:r>
              <a:rPr lang="nl-NL" sz="2000" dirty="0">
                <a:solidFill>
                  <a:srgbClr val="050505"/>
                </a:solidFill>
                <a:cs typeface="Arial"/>
              </a:rPr>
              <a:t>r</a:t>
            </a:r>
            <a:r>
              <a:rPr lang="nl-NL" sz="2000" spc="-9" dirty="0">
                <a:solidFill>
                  <a:srgbClr val="050505"/>
                </a:solidFill>
                <a:cs typeface="Arial"/>
              </a:rPr>
              <a:t>d</a:t>
            </a:r>
            <a:r>
              <a:rPr lang="nl-NL" sz="2000" spc="-5" dirty="0">
                <a:solidFill>
                  <a:srgbClr val="050505"/>
                </a:solidFill>
                <a:cs typeface="Arial"/>
              </a:rPr>
              <a:t>i</a:t>
            </a:r>
            <a:r>
              <a:rPr lang="nl-NL" sz="2000" spc="-9" dirty="0">
                <a:solidFill>
                  <a:srgbClr val="050505"/>
                </a:solidFill>
                <a:cs typeface="Arial"/>
              </a:rPr>
              <a:t>g</a:t>
            </a:r>
            <a:r>
              <a:rPr lang="nl-NL" sz="2000" dirty="0">
                <a:solidFill>
                  <a:srgbClr val="050505"/>
                </a:solidFill>
                <a:cs typeface="Arial"/>
              </a:rPr>
              <a:t>d</a:t>
            </a:r>
            <a:r>
              <a:rPr lang="nl-NL" sz="2000" spc="18" dirty="0">
                <a:solidFill>
                  <a:srgbClr val="050505"/>
                </a:solidFill>
                <a:cs typeface="Arial"/>
              </a:rPr>
              <a:t> </a:t>
            </a:r>
            <a:r>
              <a:rPr lang="nl-NL" sz="2000" spc="-9" dirty="0" smtClean="0">
                <a:solidFill>
                  <a:srgbClr val="050505"/>
                </a:solidFill>
                <a:cs typeface="Arial"/>
              </a:rPr>
              <a:t>be</a:t>
            </a:r>
            <a:r>
              <a:rPr lang="nl-NL" sz="2000" spc="-5" dirty="0" smtClean="0">
                <a:solidFill>
                  <a:srgbClr val="050505"/>
                </a:solidFill>
                <a:cs typeface="Arial"/>
              </a:rPr>
              <a:t>l</a:t>
            </a:r>
            <a:r>
              <a:rPr lang="nl-NL" sz="2000" spc="-9" dirty="0" smtClean="0">
                <a:solidFill>
                  <a:srgbClr val="050505"/>
                </a:solidFill>
                <a:cs typeface="Arial"/>
              </a:rPr>
              <a:t>ang van verantwoordelijke of betrokkenen</a:t>
            </a:r>
            <a:endParaRPr lang="nl-NL" sz="2000" dirty="0">
              <a:cs typeface="Arial"/>
            </a:endParaRPr>
          </a:p>
          <a:p>
            <a:pPr marL="0" indent="0">
              <a:buNone/>
            </a:pPr>
            <a:endParaRPr lang="nl-NL" sz="1000" dirty="0" smtClean="0"/>
          </a:p>
          <a:p>
            <a:pPr marL="0" indent="0">
              <a:buNone/>
            </a:pPr>
            <a:endParaRPr lang="nl-NL" sz="1000" dirty="0"/>
          </a:p>
          <a:p>
            <a:pPr marL="0" indent="0">
              <a:buNone/>
            </a:pPr>
            <a:endParaRPr lang="nl-NL" sz="1000" dirty="0" smtClean="0"/>
          </a:p>
          <a:p>
            <a:pPr marL="0" indent="0">
              <a:buNone/>
            </a:pPr>
            <a:r>
              <a:rPr lang="nl-NL" sz="2000" dirty="0" smtClean="0">
                <a:solidFill>
                  <a:schemeClr val="accent3">
                    <a:lumMod val="50000"/>
                  </a:schemeClr>
                </a:solidFill>
              </a:rPr>
              <a:t>Zorg voor een legitieme grondslag voor je onderzoek!</a:t>
            </a:r>
            <a:endParaRPr lang="nl-NL" sz="2000" dirty="0">
              <a:solidFill>
                <a:schemeClr val="accent3">
                  <a:lumMod val="50000"/>
                </a:schemeClr>
              </a:solidFill>
            </a:endParaRPr>
          </a:p>
        </p:txBody>
      </p:sp>
      <p:sp>
        <p:nvSpPr>
          <p:cNvPr id="3" name="TextBox 2"/>
          <p:cNvSpPr txBox="1"/>
          <p:nvPr/>
        </p:nvSpPr>
        <p:spPr>
          <a:xfrm>
            <a:off x="108816" y="1683131"/>
            <a:ext cx="9177512" cy="707886"/>
          </a:xfrm>
          <a:prstGeom prst="rect">
            <a:avLst/>
          </a:prstGeom>
          <a:noFill/>
        </p:spPr>
        <p:txBody>
          <a:bodyPr wrap="none" rtlCol="0">
            <a:spAutoFit/>
          </a:bodyPr>
          <a:lstStyle/>
          <a:p>
            <a:r>
              <a:rPr lang="nl-NL" sz="2000" b="1" i="1" dirty="0" smtClean="0"/>
              <a:t>Verwerking van persoonsgegevens voer je uit met een </a:t>
            </a:r>
            <a:r>
              <a:rPr lang="nl-NL" sz="2000" b="1" i="1" u="sng" dirty="0" smtClean="0"/>
              <a:t>welbepaald doel</a:t>
            </a:r>
            <a:r>
              <a:rPr lang="nl-NL" sz="2000" b="1" i="1" dirty="0" smtClean="0"/>
              <a:t>, </a:t>
            </a:r>
          </a:p>
          <a:p>
            <a:r>
              <a:rPr lang="nl-NL" sz="2000" b="1" i="1" dirty="0"/>
              <a:t>e</a:t>
            </a:r>
            <a:r>
              <a:rPr lang="nl-NL" sz="2000" b="1" i="1" dirty="0" smtClean="0"/>
              <a:t>n daar komt bij …. </a:t>
            </a:r>
            <a:endParaRPr lang="nl-NL" sz="2000" b="1" i="1" dirty="0"/>
          </a:p>
        </p:txBody>
      </p:sp>
      <p:sp>
        <p:nvSpPr>
          <p:cNvPr id="8" name="TextBox 7"/>
          <p:cNvSpPr txBox="1"/>
          <p:nvPr/>
        </p:nvSpPr>
        <p:spPr>
          <a:xfrm>
            <a:off x="2846565" y="843710"/>
            <a:ext cx="5378395" cy="523220"/>
          </a:xfrm>
          <a:prstGeom prst="rect">
            <a:avLst/>
          </a:prstGeom>
          <a:noFill/>
        </p:spPr>
        <p:txBody>
          <a:bodyPr wrap="none" rtlCol="0">
            <a:spAutoFit/>
          </a:bodyPr>
          <a:lstStyle/>
          <a:p>
            <a:r>
              <a:rPr lang="nl-NL" sz="2800" b="1" u="sng" dirty="0" smtClean="0">
                <a:solidFill>
                  <a:schemeClr val="bg1"/>
                </a:solidFill>
              </a:rPr>
              <a:t>Grondslag &gt; </a:t>
            </a:r>
            <a:r>
              <a:rPr lang="nl-NL" sz="2800" b="1" u="sng" dirty="0" smtClean="0">
                <a:solidFill>
                  <a:schemeClr val="bg1"/>
                </a:solidFill>
              </a:rPr>
              <a:t>*Rechtmatigheid</a:t>
            </a:r>
            <a:endParaRPr lang="nl-NL" sz="2800" b="1" u="sng" dirty="0">
              <a:solidFill>
                <a:schemeClr val="bg1"/>
              </a:solidFill>
            </a:endParaRPr>
          </a:p>
        </p:txBody>
      </p:sp>
      <p:sp>
        <p:nvSpPr>
          <p:cNvPr id="9" name="TextBox 8"/>
          <p:cNvSpPr txBox="1"/>
          <p:nvPr/>
        </p:nvSpPr>
        <p:spPr>
          <a:xfrm>
            <a:off x="7012501" y="39813"/>
            <a:ext cx="2154757" cy="461665"/>
          </a:xfrm>
          <a:prstGeom prst="rect">
            <a:avLst/>
          </a:prstGeom>
          <a:noFill/>
        </p:spPr>
        <p:txBody>
          <a:bodyPr wrap="none" rtlCol="0">
            <a:spAutoFit/>
          </a:bodyPr>
          <a:lstStyle/>
          <a:p>
            <a:r>
              <a:rPr lang="nl-NL" dirty="0" smtClean="0">
                <a:solidFill>
                  <a:schemeClr val="accent3">
                    <a:lumMod val="50000"/>
                  </a:schemeClr>
                </a:solidFill>
              </a:rPr>
              <a:t>‘</a:t>
            </a:r>
            <a:r>
              <a:rPr lang="nl-NL" sz="2400" dirty="0" smtClean="0">
                <a:solidFill>
                  <a:schemeClr val="accent3">
                    <a:lumMod val="50000"/>
                  </a:schemeClr>
                </a:solidFill>
              </a:rPr>
              <a:t>Doelbinding</a:t>
            </a:r>
            <a:r>
              <a:rPr lang="nl-NL" dirty="0" smtClean="0">
                <a:solidFill>
                  <a:schemeClr val="accent3">
                    <a:lumMod val="50000"/>
                  </a:schemeClr>
                </a:solidFill>
              </a:rPr>
              <a:t>’</a:t>
            </a:r>
            <a:endParaRPr lang="nl-NL" dirty="0">
              <a:solidFill>
                <a:schemeClr val="accent3">
                  <a:lumMod val="50000"/>
                </a:schemeClr>
              </a:solidFill>
            </a:endParaRPr>
          </a:p>
        </p:txBody>
      </p:sp>
      <p:sp>
        <p:nvSpPr>
          <p:cNvPr id="10" name="Tekstvak 9"/>
          <p:cNvSpPr txBox="1"/>
          <p:nvPr/>
        </p:nvSpPr>
        <p:spPr>
          <a:xfrm>
            <a:off x="248098" y="6309320"/>
            <a:ext cx="8962710" cy="523220"/>
          </a:xfrm>
          <a:prstGeom prst="rect">
            <a:avLst/>
          </a:prstGeom>
          <a:noFill/>
        </p:spPr>
        <p:txBody>
          <a:bodyPr wrap="none" rtlCol="0">
            <a:spAutoFit/>
          </a:bodyPr>
          <a:lstStyle/>
          <a:p>
            <a:r>
              <a:rPr lang="nl-NL" dirty="0" err="1" smtClean="0">
                <a:solidFill>
                  <a:schemeClr val="accent3">
                    <a:lumMod val="50000"/>
                  </a:schemeClr>
                </a:solidFill>
              </a:rPr>
              <a:t>N.b.</a:t>
            </a:r>
            <a:r>
              <a:rPr lang="nl-NL" dirty="0" smtClean="0">
                <a:solidFill>
                  <a:schemeClr val="accent3">
                    <a:lumMod val="50000"/>
                  </a:schemeClr>
                </a:solidFill>
              </a:rPr>
              <a:t>: ook bij verdere verwerking (voor onderzoek) van belang     </a:t>
            </a:r>
            <a:r>
              <a:rPr lang="nl-NL" sz="2800" dirty="0" smtClean="0">
                <a:solidFill>
                  <a:schemeClr val="accent3">
                    <a:lumMod val="50000"/>
                  </a:schemeClr>
                </a:solidFill>
              </a:rPr>
              <a:t>( &gt; DMP)</a:t>
            </a:r>
            <a:endParaRPr lang="nl-NL" sz="2800" dirty="0">
              <a:solidFill>
                <a:schemeClr val="accent3">
                  <a:lumMod val="50000"/>
                </a:schemeClr>
              </a:solidFill>
            </a:endParaRPr>
          </a:p>
        </p:txBody>
      </p:sp>
      <p:sp>
        <p:nvSpPr>
          <p:cNvPr id="11" name="Tekstvak 10"/>
          <p:cNvSpPr txBox="1"/>
          <p:nvPr/>
        </p:nvSpPr>
        <p:spPr>
          <a:xfrm>
            <a:off x="2699790" y="448347"/>
            <a:ext cx="4572085" cy="369332"/>
          </a:xfrm>
          <a:prstGeom prst="rect">
            <a:avLst/>
          </a:prstGeom>
          <a:noFill/>
        </p:spPr>
        <p:txBody>
          <a:bodyPr wrap="none" rtlCol="0">
            <a:spAutoFit/>
          </a:bodyPr>
          <a:lstStyle/>
          <a:p>
            <a:r>
              <a:rPr lang="nl-NL" dirty="0" smtClean="0"/>
              <a:t>VERWERKING van PERSOONSGEGEVENS:</a:t>
            </a:r>
            <a:endParaRPr lang="nl-NL" dirty="0"/>
          </a:p>
        </p:txBody>
      </p:sp>
    </p:spTree>
    <p:extLst>
      <p:ext uri="{BB962C8B-B14F-4D97-AF65-F5344CB8AC3E}">
        <p14:creationId xmlns:p14="http://schemas.microsoft.com/office/powerpoint/2010/main" val="18193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kstvak 1"/>
          <p:cNvSpPr txBox="1"/>
          <p:nvPr/>
        </p:nvSpPr>
        <p:spPr>
          <a:xfrm>
            <a:off x="2699071" y="366628"/>
            <a:ext cx="6194129" cy="954107"/>
          </a:xfrm>
          <a:prstGeom prst="rect">
            <a:avLst/>
          </a:prstGeom>
          <a:noFill/>
        </p:spPr>
        <p:txBody>
          <a:bodyPr wrap="square" rtlCol="0">
            <a:spAutoFit/>
          </a:bodyPr>
          <a:lstStyle/>
          <a:p>
            <a:r>
              <a:rPr lang="nl-NL" sz="2800" b="1" dirty="0" smtClean="0">
                <a:solidFill>
                  <a:schemeClr val="bg1"/>
                </a:solidFill>
              </a:rPr>
              <a:t>Grondslagen voor verwerking</a:t>
            </a:r>
            <a:r>
              <a:rPr lang="nl-NL" sz="2800" b="1" smtClean="0">
                <a:solidFill>
                  <a:schemeClr val="bg1"/>
                </a:solidFill>
              </a:rPr>
              <a:t>; Toestemming</a:t>
            </a:r>
            <a:endParaRPr lang="nl-NL" sz="2800" b="1" dirty="0">
              <a:solidFill>
                <a:schemeClr val="bg1"/>
              </a:solidFill>
            </a:endParaRPr>
          </a:p>
        </p:txBody>
      </p:sp>
      <p:sp>
        <p:nvSpPr>
          <p:cNvPr id="4" name="Title 1"/>
          <p:cNvSpPr txBox="1">
            <a:spLocks/>
          </p:cNvSpPr>
          <p:nvPr/>
        </p:nvSpPr>
        <p:spPr>
          <a:xfrm>
            <a:off x="394094" y="1700808"/>
            <a:ext cx="8426377" cy="4608512"/>
          </a:xfrm>
          <a:prstGeom prst="rect">
            <a:avLst/>
          </a:prstGeom>
        </p:spPr>
        <p:txBody>
          <a:bodyPr vert="horz" lIns="91440" tIns="45720" rIns="91440" bIns="45720" rtlCol="0" anchor="t">
            <a:normAutofit/>
          </a:bodyPr>
          <a:lstStyle/>
          <a:p>
            <a:pPr marL="0" marR="0" lvl="0" indent="0" algn="l" defTabSz="457200" rtl="0" eaLnBrk="1" fontAlgn="auto" latinLnBrk="0" hangingPunct="1">
              <a:spcBef>
                <a:spcPct val="0"/>
              </a:spcBef>
              <a:spcAft>
                <a:spcPts val="600"/>
              </a:spcAft>
              <a:buClrTx/>
              <a:buSzTx/>
              <a:buFontTx/>
              <a:buNone/>
              <a:tabLst/>
              <a:defRPr/>
            </a:pPr>
            <a:endParaRPr kumimoji="0" lang="en-US" sz="1600" b="0" i="0" u="none" strike="noStrike" kern="1200" cap="none" spc="0" normalizeH="0" baseline="0" noProof="0" dirty="0">
              <a:ln>
                <a:noFill/>
              </a:ln>
              <a:effectLst/>
              <a:uLnTx/>
              <a:uFillTx/>
              <a:latin typeface="Calibri"/>
              <a:ea typeface="+mj-ea"/>
              <a:cs typeface="Calibri"/>
            </a:endParaRPr>
          </a:p>
        </p:txBody>
      </p:sp>
      <p:sp>
        <p:nvSpPr>
          <p:cNvPr id="5" name="Tijdelijke aanduiding voor inhoud 4"/>
          <p:cNvSpPr>
            <a:spLocks noGrp="1"/>
          </p:cNvSpPr>
          <p:nvPr>
            <p:ph idx="1"/>
          </p:nvPr>
        </p:nvSpPr>
        <p:spPr>
          <a:xfrm>
            <a:off x="467544" y="1876178"/>
            <a:ext cx="8136904" cy="4525963"/>
          </a:xfrm>
        </p:spPr>
        <p:txBody>
          <a:bodyPr>
            <a:normAutofit/>
          </a:bodyPr>
          <a:lstStyle/>
          <a:p>
            <a:pPr marL="11151" indent="0">
              <a:buClr>
                <a:srgbClr val="050505"/>
              </a:buClr>
              <a:buNone/>
              <a:tabLst>
                <a:tab pos="276444" algn="l"/>
              </a:tabLst>
            </a:pPr>
            <a:r>
              <a:rPr lang="nl-NL" sz="2000" b="1" spc="-176" dirty="0">
                <a:solidFill>
                  <a:srgbClr val="050505"/>
                </a:solidFill>
                <a:cs typeface="Arial"/>
              </a:rPr>
              <a:t>T</a:t>
            </a:r>
            <a:r>
              <a:rPr lang="nl-NL" sz="2000" b="1" spc="-9" dirty="0">
                <a:solidFill>
                  <a:srgbClr val="050505"/>
                </a:solidFill>
                <a:cs typeface="Arial"/>
              </a:rPr>
              <a:t>oe</a:t>
            </a:r>
            <a:r>
              <a:rPr lang="nl-NL" sz="2000" b="1" dirty="0">
                <a:solidFill>
                  <a:srgbClr val="050505"/>
                </a:solidFill>
                <a:cs typeface="Arial"/>
              </a:rPr>
              <a:t>st</a:t>
            </a:r>
            <a:r>
              <a:rPr lang="nl-NL" sz="2000" b="1" spc="-9" dirty="0">
                <a:solidFill>
                  <a:srgbClr val="050505"/>
                </a:solidFill>
                <a:cs typeface="Arial"/>
              </a:rPr>
              <a:t>e</a:t>
            </a:r>
            <a:r>
              <a:rPr lang="nl-NL" sz="2000" b="1" dirty="0">
                <a:solidFill>
                  <a:srgbClr val="050505"/>
                </a:solidFill>
                <a:cs typeface="Arial"/>
              </a:rPr>
              <a:t>mm</a:t>
            </a:r>
            <a:r>
              <a:rPr lang="nl-NL" sz="2000" b="1" spc="-5" dirty="0">
                <a:solidFill>
                  <a:srgbClr val="050505"/>
                </a:solidFill>
                <a:cs typeface="Arial"/>
              </a:rPr>
              <a:t>i</a:t>
            </a:r>
            <a:r>
              <a:rPr lang="nl-NL" sz="2000" b="1" spc="-9" dirty="0">
                <a:solidFill>
                  <a:srgbClr val="050505"/>
                </a:solidFill>
                <a:cs typeface="Arial"/>
              </a:rPr>
              <a:t>n</a:t>
            </a:r>
            <a:r>
              <a:rPr lang="nl-NL" sz="2000" b="1" dirty="0">
                <a:solidFill>
                  <a:srgbClr val="050505"/>
                </a:solidFill>
                <a:cs typeface="Arial"/>
              </a:rPr>
              <a:t>g</a:t>
            </a:r>
            <a:r>
              <a:rPr lang="nl-NL" sz="2000" b="1" spc="-5" dirty="0">
                <a:solidFill>
                  <a:srgbClr val="050505"/>
                </a:solidFill>
                <a:cs typeface="Arial"/>
              </a:rPr>
              <a:t> </a:t>
            </a:r>
            <a:r>
              <a:rPr lang="nl-NL" sz="2000" b="1" spc="-9" dirty="0" smtClean="0">
                <a:solidFill>
                  <a:srgbClr val="050505"/>
                </a:solidFill>
                <a:cs typeface="Arial"/>
              </a:rPr>
              <a:t>be</a:t>
            </a:r>
            <a:r>
              <a:rPr lang="nl-NL" sz="2000" b="1" dirty="0" smtClean="0">
                <a:solidFill>
                  <a:srgbClr val="050505"/>
                </a:solidFill>
                <a:cs typeface="Arial"/>
              </a:rPr>
              <a:t>tr</a:t>
            </a:r>
            <a:r>
              <a:rPr lang="nl-NL" sz="2000" b="1" spc="-9" dirty="0" smtClean="0">
                <a:solidFill>
                  <a:srgbClr val="050505"/>
                </a:solidFill>
                <a:cs typeface="Arial"/>
              </a:rPr>
              <a:t>o</a:t>
            </a:r>
            <a:r>
              <a:rPr lang="nl-NL" sz="2000" b="1" dirty="0" smtClean="0">
                <a:solidFill>
                  <a:srgbClr val="050505"/>
                </a:solidFill>
                <a:cs typeface="Arial"/>
              </a:rPr>
              <a:t>kk</a:t>
            </a:r>
            <a:r>
              <a:rPr lang="nl-NL" sz="2000" b="1" spc="-9" dirty="0" smtClean="0">
                <a:solidFill>
                  <a:srgbClr val="050505"/>
                </a:solidFill>
                <a:cs typeface="Arial"/>
              </a:rPr>
              <a:t>enen </a:t>
            </a:r>
          </a:p>
          <a:p>
            <a:pPr marL="354051">
              <a:buClr>
                <a:srgbClr val="050505"/>
              </a:buClr>
              <a:tabLst>
                <a:tab pos="276444" algn="l"/>
              </a:tabLst>
            </a:pPr>
            <a:r>
              <a:rPr lang="nl-NL" sz="2000" spc="-9" dirty="0">
                <a:solidFill>
                  <a:srgbClr val="050505"/>
                </a:solidFill>
                <a:cs typeface="Arial"/>
              </a:rPr>
              <a:t>B</a:t>
            </a:r>
            <a:r>
              <a:rPr lang="nl-NL" sz="2000" spc="-9" dirty="0" smtClean="0">
                <a:solidFill>
                  <a:srgbClr val="050505"/>
                </a:solidFill>
                <a:cs typeface="Arial"/>
              </a:rPr>
              <a:t>egrijpelijk en gemakkelijke toegankelijk vorm;</a:t>
            </a:r>
          </a:p>
          <a:p>
            <a:pPr marL="354051">
              <a:buClr>
                <a:srgbClr val="050505"/>
              </a:buClr>
              <a:tabLst>
                <a:tab pos="276444" algn="l"/>
              </a:tabLst>
            </a:pPr>
            <a:r>
              <a:rPr lang="nl-NL" sz="2000" spc="-9" dirty="0">
                <a:solidFill>
                  <a:srgbClr val="050505"/>
                </a:solidFill>
                <a:cs typeface="Arial"/>
              </a:rPr>
              <a:t>D</a:t>
            </a:r>
            <a:r>
              <a:rPr lang="nl-NL" sz="2000" spc="-9" dirty="0" smtClean="0">
                <a:solidFill>
                  <a:srgbClr val="050505"/>
                </a:solidFill>
                <a:cs typeface="Arial"/>
              </a:rPr>
              <a:t>uidelijk en eenvoudig;</a:t>
            </a:r>
          </a:p>
          <a:p>
            <a:pPr marL="354051">
              <a:buClr>
                <a:srgbClr val="050505"/>
              </a:buClr>
              <a:tabLst>
                <a:tab pos="276444" algn="l"/>
              </a:tabLst>
            </a:pPr>
            <a:r>
              <a:rPr lang="nl-NL" sz="2000" i="1" spc="-9" dirty="0">
                <a:solidFill>
                  <a:srgbClr val="050505"/>
                </a:solidFill>
                <a:cs typeface="Arial"/>
              </a:rPr>
              <a:t>V</a:t>
            </a:r>
            <a:r>
              <a:rPr lang="nl-NL" sz="2000" i="1" spc="-9" dirty="0" smtClean="0">
                <a:solidFill>
                  <a:srgbClr val="050505"/>
                </a:solidFill>
                <a:cs typeface="Arial"/>
              </a:rPr>
              <a:t>rij</a:t>
            </a:r>
            <a:r>
              <a:rPr lang="nl-NL" sz="2000" spc="-9" dirty="0" smtClean="0">
                <a:solidFill>
                  <a:srgbClr val="050505"/>
                </a:solidFill>
                <a:cs typeface="Arial"/>
              </a:rPr>
              <a:t>, specifiek, geïnformeerd en ondubbelzinnig;</a:t>
            </a:r>
          </a:p>
          <a:p>
            <a:pPr marL="354051">
              <a:buClr>
                <a:srgbClr val="050505"/>
              </a:buClr>
              <a:tabLst>
                <a:tab pos="276444" algn="l"/>
              </a:tabLst>
            </a:pPr>
            <a:r>
              <a:rPr lang="nl-NL" sz="2000" spc="-9" dirty="0" smtClean="0">
                <a:solidFill>
                  <a:srgbClr val="050505"/>
                </a:solidFill>
                <a:cs typeface="Arial"/>
              </a:rPr>
              <a:t>Aantoonbaar </a:t>
            </a:r>
            <a:r>
              <a:rPr lang="nl-NL" sz="1600" spc="-9" dirty="0" smtClean="0">
                <a:solidFill>
                  <a:srgbClr val="050505"/>
                </a:solidFill>
                <a:cs typeface="Arial"/>
              </a:rPr>
              <a:t>(dus vastleggen)</a:t>
            </a:r>
            <a:r>
              <a:rPr lang="nl-NL" sz="2000" spc="-9" dirty="0" smtClean="0">
                <a:solidFill>
                  <a:srgbClr val="050505"/>
                </a:solidFill>
                <a:cs typeface="Arial"/>
              </a:rPr>
              <a:t>;</a:t>
            </a:r>
            <a:endParaRPr lang="nl-NL" sz="1600" spc="-9" dirty="0" smtClean="0">
              <a:solidFill>
                <a:srgbClr val="050505"/>
              </a:solidFill>
              <a:cs typeface="Arial"/>
            </a:endParaRPr>
          </a:p>
          <a:p>
            <a:pPr marL="354051">
              <a:buClr>
                <a:srgbClr val="050505"/>
              </a:buClr>
              <a:tabLst>
                <a:tab pos="276444" algn="l"/>
              </a:tabLst>
            </a:pPr>
            <a:r>
              <a:rPr lang="nl-NL" sz="2000" spc="-9" dirty="0">
                <a:solidFill>
                  <a:srgbClr val="050505"/>
                </a:solidFill>
                <a:cs typeface="Arial"/>
              </a:rPr>
              <a:t>I</a:t>
            </a:r>
            <a:r>
              <a:rPr lang="nl-NL" sz="2000" spc="-9" dirty="0" smtClean="0">
                <a:solidFill>
                  <a:srgbClr val="050505"/>
                </a:solidFill>
                <a:cs typeface="Arial"/>
              </a:rPr>
              <a:t>ntrekken toestemming even eenvoudig als het geven ervan.</a:t>
            </a:r>
          </a:p>
          <a:p>
            <a:pPr marL="354051">
              <a:buClr>
                <a:srgbClr val="050505"/>
              </a:buClr>
              <a:tabLst>
                <a:tab pos="276444" algn="l"/>
              </a:tabLst>
            </a:pPr>
            <a:endParaRPr lang="nl-NL" sz="2000" spc="-9" dirty="0">
              <a:solidFill>
                <a:srgbClr val="050505"/>
              </a:solidFill>
              <a:cs typeface="Arial"/>
            </a:endParaRPr>
          </a:p>
          <a:p>
            <a:pPr marL="11151" indent="0">
              <a:buClr>
                <a:srgbClr val="050505"/>
              </a:buClr>
              <a:buNone/>
              <a:tabLst>
                <a:tab pos="276444" algn="l"/>
              </a:tabLst>
            </a:pPr>
            <a:r>
              <a:rPr lang="nl-NL" sz="2000" b="1" spc="-9" dirty="0" smtClean="0">
                <a:cs typeface="Arial"/>
              </a:rPr>
              <a:t>Let op bij: </a:t>
            </a:r>
          </a:p>
          <a:p>
            <a:pPr marL="11151" indent="0">
              <a:buClr>
                <a:srgbClr val="050505"/>
              </a:buClr>
              <a:buNone/>
              <a:tabLst>
                <a:tab pos="276444" algn="l"/>
              </a:tabLst>
            </a:pPr>
            <a:r>
              <a:rPr lang="nl-NL" sz="2000" i="1" spc="-9" dirty="0" smtClean="0">
                <a:cs typeface="Arial"/>
              </a:rPr>
              <a:t>Medewerkers</a:t>
            </a:r>
            <a:r>
              <a:rPr lang="nl-NL" sz="2000" spc="-9" dirty="0" smtClean="0">
                <a:cs typeface="Arial"/>
              </a:rPr>
              <a:t> </a:t>
            </a:r>
            <a:r>
              <a:rPr lang="nl-NL" sz="1600" spc="-9" dirty="0" smtClean="0">
                <a:cs typeface="Arial"/>
              </a:rPr>
              <a:t>(verhouding werkgever / werknemer), </a:t>
            </a:r>
            <a:r>
              <a:rPr lang="nl-NL" sz="2000" spc="-9" dirty="0">
                <a:cs typeface="Arial"/>
              </a:rPr>
              <a:t>s</a:t>
            </a:r>
            <a:r>
              <a:rPr lang="nl-NL" sz="2000" spc="-9" dirty="0" smtClean="0">
                <a:cs typeface="Arial"/>
              </a:rPr>
              <a:t>tudenten</a:t>
            </a:r>
            <a:r>
              <a:rPr lang="nl-NL" sz="1600" spc="-9" dirty="0" smtClean="0">
                <a:cs typeface="Arial"/>
              </a:rPr>
              <a:t> (</a:t>
            </a:r>
            <a:r>
              <a:rPr lang="nl-NL" sz="1600" spc="-9" dirty="0" err="1" smtClean="0">
                <a:cs typeface="Arial"/>
              </a:rPr>
              <a:t>i.r.t</a:t>
            </a:r>
            <a:r>
              <a:rPr lang="nl-NL" sz="1600" spc="-9" dirty="0" smtClean="0">
                <a:cs typeface="Arial"/>
              </a:rPr>
              <a:t>. </a:t>
            </a:r>
            <a:r>
              <a:rPr lang="nl-NL" sz="1600" spc="-9" dirty="0">
                <a:cs typeface="Arial"/>
              </a:rPr>
              <a:t>d</a:t>
            </a:r>
            <a:r>
              <a:rPr lang="nl-NL" sz="1600" spc="-9" dirty="0" smtClean="0">
                <a:cs typeface="Arial"/>
              </a:rPr>
              <a:t>ocent) </a:t>
            </a:r>
            <a:r>
              <a:rPr lang="nl-NL" sz="2000" spc="-9" dirty="0" smtClean="0">
                <a:cs typeface="Arial"/>
              </a:rPr>
              <a:t>&amp; kinderen ( &lt; 16jr)</a:t>
            </a:r>
            <a:endParaRPr lang="nl-NL" sz="2000" dirty="0" smtClean="0">
              <a:cs typeface="Arial"/>
            </a:endParaRPr>
          </a:p>
          <a:p>
            <a:pPr marL="0" indent="0">
              <a:buNone/>
            </a:pPr>
            <a:endParaRPr lang="nl-NL" sz="2000" dirty="0"/>
          </a:p>
        </p:txBody>
      </p:sp>
      <p:pic>
        <p:nvPicPr>
          <p:cNvPr id="6" name="Afbeelding 5">
            <a:extLst>
              <a:ext uri="{FF2B5EF4-FFF2-40B4-BE49-F238E27FC236}">
                <a16:creationId xmlns:a16="http://schemas.microsoft.com/office/drawing/2014/main" xmlns="" id="{197BD657-31E4-48B6-9189-C0C9ED664C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37517" y="5337212"/>
            <a:ext cx="3182954" cy="1389834"/>
          </a:xfrm>
          <a:prstGeom prst="rect">
            <a:avLst/>
          </a:prstGeom>
        </p:spPr>
      </p:pic>
      <p:sp>
        <p:nvSpPr>
          <p:cNvPr id="3" name="TextBox 2"/>
          <p:cNvSpPr txBox="1"/>
          <p:nvPr/>
        </p:nvSpPr>
        <p:spPr>
          <a:xfrm>
            <a:off x="4311579" y="6032129"/>
            <a:ext cx="1447832" cy="646331"/>
          </a:xfrm>
          <a:prstGeom prst="rect">
            <a:avLst/>
          </a:prstGeom>
          <a:noFill/>
        </p:spPr>
        <p:txBody>
          <a:bodyPr wrap="none" rtlCol="0">
            <a:spAutoFit/>
          </a:bodyPr>
          <a:lstStyle/>
          <a:p>
            <a:r>
              <a:rPr lang="nl-NL" dirty="0" smtClean="0"/>
              <a:t>‘</a:t>
            </a:r>
            <a:r>
              <a:rPr lang="nl-NL" dirty="0" err="1" smtClean="0"/>
              <a:t>OptIn</a:t>
            </a:r>
            <a:r>
              <a:rPr lang="nl-NL" dirty="0" smtClean="0"/>
              <a:t>’</a:t>
            </a:r>
          </a:p>
          <a:p>
            <a:r>
              <a:rPr lang="nl-NL" dirty="0" smtClean="0"/>
              <a:t>    ‘</a:t>
            </a:r>
            <a:r>
              <a:rPr lang="nl-NL" dirty="0" err="1" smtClean="0"/>
              <a:t>OptOut</a:t>
            </a:r>
            <a:r>
              <a:rPr lang="nl-NL" dirty="0" smtClean="0"/>
              <a:t>’</a:t>
            </a:r>
            <a:endParaRPr lang="nl-NL" dirty="0"/>
          </a:p>
        </p:txBody>
      </p:sp>
    </p:spTree>
    <p:extLst>
      <p:ext uri="{BB962C8B-B14F-4D97-AF65-F5344CB8AC3E}">
        <p14:creationId xmlns:p14="http://schemas.microsoft.com/office/powerpoint/2010/main" val="38043709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3"/>
          <a:stretch>
            <a:fillRect/>
          </a:stretch>
        </p:blipFill>
        <p:spPr>
          <a:xfrm>
            <a:off x="0" y="0"/>
            <a:ext cx="9144000" cy="6858000"/>
          </a:xfrm>
          <a:prstGeom prst="rect">
            <a:avLst/>
          </a:prstGeom>
        </p:spPr>
      </p:pic>
      <p:sp>
        <p:nvSpPr>
          <p:cNvPr id="9" name="Gestreepte pijl rechts 8"/>
          <p:cNvSpPr/>
          <p:nvPr/>
        </p:nvSpPr>
        <p:spPr>
          <a:xfrm rot="5400000">
            <a:off x="340296" y="2347818"/>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0" name="Gestreepte pijl rechts 9"/>
          <p:cNvSpPr/>
          <p:nvPr/>
        </p:nvSpPr>
        <p:spPr>
          <a:xfrm>
            <a:off x="2534934" y="6056697"/>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2" name="Gestreepte pijl rechts 11"/>
          <p:cNvSpPr/>
          <p:nvPr/>
        </p:nvSpPr>
        <p:spPr>
          <a:xfrm rot="5400000">
            <a:off x="340296" y="4259365"/>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3" name="Gestreepte pijl rechts 12"/>
          <p:cNvSpPr/>
          <p:nvPr/>
        </p:nvSpPr>
        <p:spPr>
          <a:xfrm>
            <a:off x="8231324" y="572815"/>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dirty="0"/>
          </a:p>
        </p:txBody>
      </p:sp>
      <p:sp>
        <p:nvSpPr>
          <p:cNvPr id="14" name="Gestreepte pijl rechts 13"/>
          <p:cNvSpPr/>
          <p:nvPr/>
        </p:nvSpPr>
        <p:spPr>
          <a:xfrm rot="16200000">
            <a:off x="8231324" y="2333762"/>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5" name="Gestreepte pijl rechts 14"/>
          <p:cNvSpPr/>
          <p:nvPr/>
        </p:nvSpPr>
        <p:spPr>
          <a:xfrm rot="16200000">
            <a:off x="8254752" y="4058491"/>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6" name="Gestreepte pijl rechts 15"/>
          <p:cNvSpPr/>
          <p:nvPr/>
        </p:nvSpPr>
        <p:spPr>
          <a:xfrm>
            <a:off x="6177018" y="6054563"/>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7" name="Gestreepte pijl rechts 16"/>
          <p:cNvSpPr/>
          <p:nvPr/>
        </p:nvSpPr>
        <p:spPr>
          <a:xfrm>
            <a:off x="4355976" y="6056697"/>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8" name="Tekstvak 17"/>
          <p:cNvSpPr txBox="1"/>
          <p:nvPr/>
        </p:nvSpPr>
        <p:spPr>
          <a:xfrm>
            <a:off x="2737644" y="612154"/>
            <a:ext cx="2088232" cy="95410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nl-NL" sz="2800" dirty="0" smtClean="0"/>
              <a:t>GDPR</a:t>
            </a:r>
          </a:p>
          <a:p>
            <a:pPr algn="ctr"/>
            <a:r>
              <a:rPr lang="nl-NL" sz="2800" dirty="0" smtClean="0"/>
              <a:t> AVG</a:t>
            </a:r>
            <a:endParaRPr lang="nl-NL" sz="2800" dirty="0"/>
          </a:p>
        </p:txBody>
      </p:sp>
      <p:pic>
        <p:nvPicPr>
          <p:cNvPr id="19" name="Content Placeholder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15794" y="60437"/>
            <a:ext cx="2069144" cy="1240382"/>
          </a:xfrm>
          <a:prstGeom prst="rect">
            <a:avLst/>
          </a:prstGeom>
        </p:spPr>
      </p:pic>
      <p:sp>
        <p:nvSpPr>
          <p:cNvPr id="5" name="Afgeronde rechthoek 4"/>
          <p:cNvSpPr/>
          <p:nvPr/>
        </p:nvSpPr>
        <p:spPr>
          <a:xfrm>
            <a:off x="238944" y="5230132"/>
            <a:ext cx="936104" cy="6093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mtClean="0"/>
              <a:t>DMP</a:t>
            </a:r>
            <a:endParaRPr lang="nl-NL"/>
          </a:p>
        </p:txBody>
      </p:sp>
    </p:spTree>
    <p:extLst>
      <p:ext uri="{BB962C8B-B14F-4D97-AF65-F5344CB8AC3E}">
        <p14:creationId xmlns:p14="http://schemas.microsoft.com/office/powerpoint/2010/main" val="14757830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575644"/>
            <a:ext cx="9144000" cy="5282356"/>
          </a:xfrm>
          <a:prstGeom prst="rect">
            <a:avLst/>
          </a:prstGeom>
        </p:spPr>
      </p:pic>
      <p:sp>
        <p:nvSpPr>
          <p:cNvPr id="4" name="TextBox 1"/>
          <p:cNvSpPr txBox="1"/>
          <p:nvPr/>
        </p:nvSpPr>
        <p:spPr>
          <a:xfrm>
            <a:off x="8172400" y="3645024"/>
            <a:ext cx="432048" cy="21544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800" dirty="0" smtClean="0"/>
              <a:t>AVG</a:t>
            </a:r>
            <a:endParaRPr lang="nl-NL" sz="800" dirty="0"/>
          </a:p>
        </p:txBody>
      </p:sp>
      <p:sp>
        <p:nvSpPr>
          <p:cNvPr id="6" name="Tekstvak 5"/>
          <p:cNvSpPr txBox="1"/>
          <p:nvPr/>
        </p:nvSpPr>
        <p:spPr>
          <a:xfrm>
            <a:off x="2771800" y="116632"/>
            <a:ext cx="3900427" cy="461665"/>
          </a:xfrm>
          <a:prstGeom prst="rect">
            <a:avLst/>
          </a:prstGeom>
          <a:noFill/>
        </p:spPr>
        <p:txBody>
          <a:bodyPr wrap="none" rtlCol="0">
            <a:spAutoFit/>
          </a:bodyPr>
          <a:lstStyle/>
          <a:p>
            <a:r>
              <a:rPr lang="nl-NL" sz="2400" dirty="0" smtClean="0">
                <a:solidFill>
                  <a:schemeClr val="bg1"/>
                </a:solidFill>
              </a:rPr>
              <a:t>Wat komt er op ons af </a:t>
            </a:r>
            <a:r>
              <a:rPr lang="is-IS" sz="2400" dirty="0" smtClean="0">
                <a:solidFill>
                  <a:schemeClr val="bg1"/>
                </a:solidFill>
              </a:rPr>
              <a:t>…</a:t>
            </a:r>
            <a:endParaRPr lang="nl-NL" sz="2400" dirty="0">
              <a:solidFill>
                <a:schemeClr val="bg1"/>
              </a:solidFill>
            </a:endParaRPr>
          </a:p>
        </p:txBody>
      </p:sp>
      <p:sp>
        <p:nvSpPr>
          <p:cNvPr id="3" name="Tekstvak 2"/>
          <p:cNvSpPr txBox="1"/>
          <p:nvPr/>
        </p:nvSpPr>
        <p:spPr>
          <a:xfrm>
            <a:off x="2894578" y="784583"/>
            <a:ext cx="6264696" cy="584775"/>
          </a:xfrm>
          <a:prstGeom prst="rect">
            <a:avLst/>
          </a:prstGeom>
          <a:noFill/>
        </p:spPr>
        <p:txBody>
          <a:bodyPr wrap="square" rtlCol="0">
            <a:spAutoFit/>
          </a:bodyPr>
          <a:lstStyle/>
          <a:p>
            <a:r>
              <a:rPr lang="nl-NL" sz="3200" smtClean="0">
                <a:solidFill>
                  <a:srgbClr val="C00000"/>
                </a:solidFill>
              </a:rPr>
              <a:t>VERWACHTINGEN / VRAGEN ?</a:t>
            </a:r>
            <a:endParaRPr lang="nl-NL" sz="3200">
              <a:solidFill>
                <a:srgbClr val="C00000"/>
              </a:solidFill>
            </a:endParaRPr>
          </a:p>
        </p:txBody>
      </p:sp>
    </p:spTree>
    <p:extLst>
      <p:ext uri="{BB962C8B-B14F-4D97-AF65-F5344CB8AC3E}">
        <p14:creationId xmlns:p14="http://schemas.microsoft.com/office/powerpoint/2010/main" val="101557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 name="Privacy Enhancing Technologies in Big Data"/>
          <p:cNvSpPr txBox="1">
            <a:spLocks noGrp="1"/>
          </p:cNvSpPr>
          <p:nvPr>
            <p:ph type="title"/>
          </p:nvPr>
        </p:nvSpPr>
        <p:spPr>
          <a:xfrm>
            <a:off x="2658139" y="178451"/>
            <a:ext cx="6485861" cy="1143000"/>
          </a:xfrm>
          <a:prstGeom prst="rect">
            <a:avLst/>
          </a:prstGeom>
        </p:spPr>
        <p:txBody>
          <a:bodyPr>
            <a:normAutofit/>
          </a:bodyPr>
          <a:lstStyle/>
          <a:p>
            <a:pPr defTabSz="308063">
              <a:defRPr sz="6000"/>
            </a:pPr>
            <a:r>
              <a:rPr sz="3200" dirty="0" smtClean="0"/>
              <a:t>Privacy </a:t>
            </a:r>
            <a:r>
              <a:rPr sz="3200" dirty="0"/>
              <a:t>Before Research: </a:t>
            </a:r>
          </a:p>
          <a:p>
            <a:pPr defTabSz="308063">
              <a:defRPr sz="6000"/>
            </a:pPr>
            <a:r>
              <a:rPr sz="2400" dirty="0"/>
              <a:t>Result: </a:t>
            </a:r>
            <a:r>
              <a:rPr sz="3200" dirty="0"/>
              <a:t>Data Management Plan</a:t>
            </a:r>
          </a:p>
        </p:txBody>
      </p:sp>
      <p:grpSp>
        <p:nvGrpSpPr>
          <p:cNvPr id="277" name="Group"/>
          <p:cNvGrpSpPr/>
          <p:nvPr/>
        </p:nvGrpSpPr>
        <p:grpSpPr>
          <a:xfrm>
            <a:off x="-44793" y="1252795"/>
            <a:ext cx="4932040" cy="2519265"/>
            <a:chOff x="-1" y="118334"/>
            <a:chExt cx="4524429" cy="2117762"/>
          </a:xfrm>
        </p:grpSpPr>
        <p:grpSp>
          <p:nvGrpSpPr>
            <p:cNvPr id="275" name="Group"/>
            <p:cNvGrpSpPr/>
            <p:nvPr/>
          </p:nvGrpSpPr>
          <p:grpSpPr>
            <a:xfrm>
              <a:off x="523493" y="118334"/>
              <a:ext cx="4000935" cy="2117762"/>
              <a:chOff x="0" y="118334"/>
              <a:chExt cx="4000933" cy="2117761"/>
            </a:xfrm>
          </p:grpSpPr>
          <p:pic>
            <p:nvPicPr>
              <p:cNvPr id="273" name="Screen Shot 2017-09-13 at 14.53.10.png" descr="Screen Shot 2017-09-13 at 14.53.10.pn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990" y="418071"/>
                <a:ext cx="3973943" cy="1818024"/>
              </a:xfrm>
              <a:prstGeom prst="rect">
                <a:avLst/>
              </a:prstGeom>
              <a:ln w="12700" cap="flat">
                <a:noFill/>
                <a:miter lim="400000"/>
              </a:ln>
              <a:effectLst>
                <a:outerShdw blurRad="279400" dist="114300" dir="2700000" rotWithShape="0">
                  <a:srgbClr val="333333">
                    <a:alpha val="64999"/>
                  </a:srgbClr>
                </a:outerShdw>
              </a:effectLst>
            </p:spPr>
          </p:pic>
          <p:sp>
            <p:nvSpPr>
              <p:cNvPr id="274" name="Privacy Principles"/>
              <p:cNvSpPr txBox="1"/>
              <p:nvPr/>
            </p:nvSpPr>
            <p:spPr>
              <a:xfrm>
                <a:off x="0" y="118334"/>
                <a:ext cx="1304353" cy="224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a:solidFill>
                      <a:schemeClr val="accent3">
                        <a:satOff val="-7500"/>
                        <a:lumOff val="-10588"/>
                      </a:schemeClr>
                    </a:solidFill>
                  </a:defRPr>
                </a:lvl1pPr>
              </a:lstStyle>
              <a:p>
                <a:r>
                  <a:rPr sz="1266" b="1">
                    <a:solidFill>
                      <a:schemeClr val="tx1"/>
                    </a:solidFill>
                  </a:rPr>
                  <a:t>Privacy Principles</a:t>
                </a:r>
              </a:p>
            </p:txBody>
          </p:sp>
        </p:grpSp>
        <p:sp>
          <p:nvSpPr>
            <p:cNvPr id="276" name="1"/>
            <p:cNvSpPr txBox="1"/>
            <p:nvPr/>
          </p:nvSpPr>
          <p:spPr>
            <a:xfrm>
              <a:off x="-1" y="928230"/>
              <a:ext cx="218864" cy="379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a:solidFill>
                    <a:schemeClr val="accent3">
                      <a:satOff val="-7500"/>
                      <a:lumOff val="-10588"/>
                    </a:schemeClr>
                  </a:solidFill>
                </a:defRPr>
              </a:lvl1pPr>
            </a:lstStyle>
            <a:p>
              <a:r>
                <a:rPr sz="1266"/>
                <a:t>1</a:t>
              </a:r>
            </a:p>
          </p:txBody>
        </p:sp>
      </p:grpSp>
      <p:grpSp>
        <p:nvGrpSpPr>
          <p:cNvPr id="4" name="Groeperen 3"/>
          <p:cNvGrpSpPr/>
          <p:nvPr/>
        </p:nvGrpSpPr>
        <p:grpSpPr>
          <a:xfrm>
            <a:off x="54334" y="3680732"/>
            <a:ext cx="4687785" cy="3259159"/>
            <a:chOff x="54334" y="3680732"/>
            <a:chExt cx="4687785" cy="3259159"/>
          </a:xfrm>
        </p:grpSpPr>
        <p:grpSp>
          <p:nvGrpSpPr>
            <p:cNvPr id="286" name="Group"/>
            <p:cNvGrpSpPr/>
            <p:nvPr/>
          </p:nvGrpSpPr>
          <p:grpSpPr>
            <a:xfrm>
              <a:off x="1154668" y="3680732"/>
              <a:ext cx="3587451" cy="3259159"/>
              <a:chOff x="-1" y="0"/>
              <a:chExt cx="4675197" cy="4192383"/>
            </a:xfrm>
          </p:grpSpPr>
          <p:grpSp>
            <p:nvGrpSpPr>
              <p:cNvPr id="284" name="Group"/>
              <p:cNvGrpSpPr/>
              <p:nvPr/>
            </p:nvGrpSpPr>
            <p:grpSpPr>
              <a:xfrm>
                <a:off x="550484" y="0"/>
                <a:ext cx="4124712" cy="4192383"/>
                <a:chOff x="0" y="0"/>
                <a:chExt cx="4124711" cy="4192382"/>
              </a:xfrm>
            </p:grpSpPr>
            <p:grpSp>
              <p:nvGrpSpPr>
                <p:cNvPr id="280" name="Group"/>
                <p:cNvGrpSpPr/>
                <p:nvPr/>
              </p:nvGrpSpPr>
              <p:grpSpPr>
                <a:xfrm>
                  <a:off x="0" y="0"/>
                  <a:ext cx="3973943" cy="2819718"/>
                  <a:chOff x="0" y="0"/>
                  <a:chExt cx="3973942" cy="2819717"/>
                </a:xfrm>
              </p:grpSpPr>
              <p:pic>
                <p:nvPicPr>
                  <p:cNvPr id="278" name="4S6UAjfPFYKV1XHxS6qMmwEU-F1WrUTppUjWwc7_JNNVyREQ_q7iW3AglLwdllPsFZskedtPbzJNKTy6qXctBmm1UoobLlVSvHmhGI8oTP3rqApyoIbovgUXMx-r_BZJ_w__TL4V.png" descr="4S6UAjfPFYKV1XHxS6qMmwEU-F1WrUTppUjWwc7_JNNVyREQ_q7iW3AglLwdllPsFZskedtPbzJNKTy6qXctBmm1UoobLlVSvHmhGI8oTP3rqApyoIbovgUXMx-r_BZJ_w__TL4V.png"/>
                  <p:cNvPicPr>
                    <a:picLocks noChangeAspect="1"/>
                  </p:cNvPicPr>
                  <p:nvPr/>
                </p:nvPicPr>
                <p:blipFill>
                  <a:blip r:embed="rId4">
                    <a:extLst/>
                  </a:blip>
                  <a:stretch>
                    <a:fillRect/>
                  </a:stretch>
                </p:blipFill>
                <p:spPr>
                  <a:xfrm>
                    <a:off x="0" y="0"/>
                    <a:ext cx="3973942" cy="2819717"/>
                  </a:xfrm>
                  <a:prstGeom prst="rect">
                    <a:avLst/>
                  </a:prstGeom>
                  <a:ln w="12700" cap="flat">
                    <a:noFill/>
                    <a:miter lim="400000"/>
                  </a:ln>
                  <a:effectLst>
                    <a:outerShdw blurRad="279400" dist="114300" dir="2700000" rotWithShape="0">
                      <a:srgbClr val="333333">
                        <a:alpha val="64999"/>
                      </a:srgbClr>
                    </a:outerShdw>
                  </a:effectLst>
                </p:spPr>
              </p:pic>
              <p:sp>
                <p:nvSpPr>
                  <p:cNvPr id="279" name="DPIA"/>
                  <p:cNvSpPr txBox="1"/>
                  <p:nvPr/>
                </p:nvSpPr>
                <p:spPr>
                  <a:xfrm>
                    <a:off x="1708831" y="1238175"/>
                    <a:ext cx="576578" cy="3433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a:solidFill>
                          <a:schemeClr val="accent3">
                            <a:satOff val="-7500"/>
                            <a:lumOff val="-10588"/>
                          </a:schemeClr>
                        </a:solidFill>
                      </a:defRPr>
                    </a:lvl1pPr>
                  </a:lstStyle>
                  <a:p>
                    <a:r>
                      <a:rPr sz="1266" b="1">
                        <a:solidFill>
                          <a:schemeClr val="tx1"/>
                        </a:solidFill>
                      </a:rPr>
                      <a:t>DPIA</a:t>
                    </a:r>
                  </a:p>
                </p:txBody>
              </p:sp>
            </p:grpSp>
            <p:grpSp>
              <p:nvGrpSpPr>
                <p:cNvPr id="283" name="Group"/>
                <p:cNvGrpSpPr/>
                <p:nvPr/>
              </p:nvGrpSpPr>
              <p:grpSpPr>
                <a:xfrm>
                  <a:off x="156903" y="2725444"/>
                  <a:ext cx="3967808" cy="1466938"/>
                  <a:chOff x="0" y="0"/>
                  <a:chExt cx="3967806" cy="1466936"/>
                </a:xfrm>
              </p:grpSpPr>
              <p:sp>
                <p:nvSpPr>
                  <p:cNvPr id="281" name="Ballot"/>
                  <p:cNvSpPr/>
                  <p:nvPr/>
                </p:nvSpPr>
                <p:spPr>
                  <a:xfrm>
                    <a:off x="0" y="0"/>
                    <a:ext cx="1101349" cy="14669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342"/>
                        </a:lnTo>
                        <a:lnTo>
                          <a:pt x="18478" y="0"/>
                        </a:lnTo>
                        <a:lnTo>
                          <a:pt x="0" y="0"/>
                        </a:lnTo>
                        <a:close/>
                        <a:moveTo>
                          <a:pt x="2780" y="2106"/>
                        </a:moveTo>
                        <a:lnTo>
                          <a:pt x="15405" y="2106"/>
                        </a:lnTo>
                        <a:lnTo>
                          <a:pt x="15405" y="4225"/>
                        </a:lnTo>
                        <a:lnTo>
                          <a:pt x="2780" y="4225"/>
                        </a:lnTo>
                        <a:lnTo>
                          <a:pt x="2780" y="2106"/>
                        </a:lnTo>
                        <a:close/>
                        <a:moveTo>
                          <a:pt x="17628" y="2106"/>
                        </a:moveTo>
                        <a:cubicBezTo>
                          <a:pt x="18408" y="2106"/>
                          <a:pt x="19040" y="2581"/>
                          <a:pt x="19040" y="3166"/>
                        </a:cubicBezTo>
                        <a:cubicBezTo>
                          <a:pt x="19040" y="3751"/>
                          <a:pt x="18408" y="4225"/>
                          <a:pt x="17628" y="4225"/>
                        </a:cubicBezTo>
                        <a:cubicBezTo>
                          <a:pt x="16849" y="4225"/>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4"/>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6"/>
                        </a:cubicBezTo>
                        <a:cubicBezTo>
                          <a:pt x="19040" y="12911"/>
                          <a:pt x="18408" y="13385"/>
                          <a:pt x="17628" y="13385"/>
                        </a:cubicBezTo>
                        <a:cubicBezTo>
                          <a:pt x="16849" y="13385"/>
                          <a:pt x="16217" y="12911"/>
                          <a:pt x="16217" y="12326"/>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FFFFFF"/>
                  </a:solidFill>
                  <a:ln w="25400" cap="flat">
                    <a:solidFill>
                      <a:schemeClr val="accent1"/>
                    </a:solidFill>
                    <a:prstDash val="solid"/>
                    <a:round/>
                  </a:ln>
                  <a:effectLst/>
                </p:spPr>
                <p:txBody>
                  <a:bodyPr wrap="square" lIns="35719" tIns="35719" rIns="35719" bIns="35719" numCol="1" anchor="ctr">
                    <a:noAutofit/>
                  </a:bodyPr>
                  <a:lstStyle/>
                  <a:p>
                    <a:endParaRPr sz="1266"/>
                  </a:p>
                </p:txBody>
              </p:sp>
              <p:sp>
                <p:nvSpPr>
                  <p:cNvPr id="282" name="Risks, Appropriate Organisational and Technical Measures, Ethical Self Assessment"/>
                  <p:cNvSpPr txBox="1"/>
                  <p:nvPr/>
                </p:nvSpPr>
                <p:spPr>
                  <a:xfrm>
                    <a:off x="1222263" y="193721"/>
                    <a:ext cx="2745543" cy="7487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algn="l">
                      <a:defRPr sz="1400">
                        <a:solidFill>
                          <a:schemeClr val="accent3">
                            <a:satOff val="-7500"/>
                            <a:lumOff val="-10588"/>
                          </a:schemeClr>
                        </a:solidFill>
                      </a:defRPr>
                    </a:lvl1pPr>
                  </a:lstStyle>
                  <a:p>
                    <a:r>
                      <a:rPr sz="984"/>
                      <a:t>Risks, Appropriate Organisational and Technical Measures, Ethical Self Assessment</a:t>
                    </a:r>
                  </a:p>
                </p:txBody>
              </p:sp>
            </p:grpSp>
          </p:grpSp>
          <p:sp>
            <p:nvSpPr>
              <p:cNvPr id="285" name="2"/>
              <p:cNvSpPr txBox="1"/>
              <p:nvPr/>
            </p:nvSpPr>
            <p:spPr>
              <a:xfrm>
                <a:off x="-1" y="1169978"/>
                <a:ext cx="218864" cy="379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a:solidFill>
                      <a:schemeClr val="accent3">
                        <a:satOff val="-7500"/>
                        <a:lumOff val="-10588"/>
                      </a:schemeClr>
                    </a:solidFill>
                  </a:defRPr>
                </a:lvl1pPr>
              </a:lstStyle>
              <a:p>
                <a:r>
                  <a:rPr sz="1266"/>
                  <a:t>2</a:t>
                </a:r>
              </a:p>
            </p:txBody>
          </p:sp>
        </p:grpSp>
        <p:sp>
          <p:nvSpPr>
            <p:cNvPr id="2" name="Tekstvak 1"/>
            <p:cNvSpPr txBox="1"/>
            <p:nvPr/>
          </p:nvSpPr>
          <p:spPr>
            <a:xfrm>
              <a:off x="54334" y="4176089"/>
              <a:ext cx="1717137" cy="646331"/>
            </a:xfrm>
            <a:prstGeom prst="rect">
              <a:avLst/>
            </a:prstGeom>
            <a:noFill/>
          </p:spPr>
          <p:txBody>
            <a:bodyPr wrap="none" rtlCol="0">
              <a:spAutoFit/>
            </a:bodyPr>
            <a:lstStyle/>
            <a:p>
              <a:r>
                <a:rPr lang="nl-NL" dirty="0" smtClean="0"/>
                <a:t>AVG</a:t>
              </a:r>
            </a:p>
            <a:p>
              <a:r>
                <a:rPr lang="nl-NL" dirty="0" smtClean="0"/>
                <a:t>Hoog risico &gt;</a:t>
              </a:r>
              <a:endParaRPr lang="nl-NL" dirty="0"/>
            </a:p>
          </p:txBody>
        </p:sp>
      </p:grpSp>
      <p:grpSp>
        <p:nvGrpSpPr>
          <p:cNvPr id="5" name="Groeperen 4"/>
          <p:cNvGrpSpPr/>
          <p:nvPr/>
        </p:nvGrpSpPr>
        <p:grpSpPr>
          <a:xfrm>
            <a:off x="5361840" y="1761293"/>
            <a:ext cx="3553226" cy="4633799"/>
            <a:chOff x="5361840" y="1761293"/>
            <a:chExt cx="3553226" cy="4633799"/>
          </a:xfrm>
        </p:grpSpPr>
        <p:grpSp>
          <p:nvGrpSpPr>
            <p:cNvPr id="289" name="Group"/>
            <p:cNvGrpSpPr/>
            <p:nvPr/>
          </p:nvGrpSpPr>
          <p:grpSpPr>
            <a:xfrm>
              <a:off x="5436096" y="1761293"/>
              <a:ext cx="3478970" cy="4633799"/>
              <a:chOff x="0" y="0"/>
              <a:chExt cx="4947867" cy="6590290"/>
            </a:xfrm>
          </p:grpSpPr>
          <p:sp>
            <p:nvSpPr>
              <p:cNvPr id="287" name="Ballot"/>
              <p:cNvSpPr/>
              <p:nvPr/>
            </p:nvSpPr>
            <p:spPr>
              <a:xfrm>
                <a:off x="0" y="0"/>
                <a:ext cx="4947867" cy="65902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342"/>
                    </a:lnTo>
                    <a:lnTo>
                      <a:pt x="18478" y="0"/>
                    </a:lnTo>
                    <a:lnTo>
                      <a:pt x="0" y="0"/>
                    </a:lnTo>
                    <a:close/>
                    <a:moveTo>
                      <a:pt x="2780" y="2106"/>
                    </a:moveTo>
                    <a:lnTo>
                      <a:pt x="15405" y="2106"/>
                    </a:lnTo>
                    <a:lnTo>
                      <a:pt x="15405" y="4226"/>
                    </a:lnTo>
                    <a:lnTo>
                      <a:pt x="2780" y="4226"/>
                    </a:lnTo>
                    <a:lnTo>
                      <a:pt x="2780" y="2106"/>
                    </a:lnTo>
                    <a:close/>
                    <a:moveTo>
                      <a:pt x="17628" y="2106"/>
                    </a:moveTo>
                    <a:cubicBezTo>
                      <a:pt x="18408" y="2106"/>
                      <a:pt x="19040" y="2581"/>
                      <a:pt x="19040" y="3166"/>
                    </a:cubicBezTo>
                    <a:cubicBezTo>
                      <a:pt x="19040" y="3751"/>
                      <a:pt x="18408" y="4226"/>
                      <a:pt x="17628" y="4226"/>
                    </a:cubicBezTo>
                    <a:cubicBezTo>
                      <a:pt x="16849" y="4226"/>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5"/>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5"/>
                    </a:cubicBezTo>
                    <a:cubicBezTo>
                      <a:pt x="19040" y="12911"/>
                      <a:pt x="18408" y="13385"/>
                      <a:pt x="17628" y="13385"/>
                    </a:cubicBezTo>
                    <a:cubicBezTo>
                      <a:pt x="16849" y="13385"/>
                      <a:pt x="16217" y="12911"/>
                      <a:pt x="16217" y="12325"/>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FFFFFF"/>
              </a:solidFill>
              <a:ln w="25400" cap="flat">
                <a:solidFill>
                  <a:schemeClr val="accent3">
                    <a:satOff val="-7500"/>
                    <a:lumOff val="-10588"/>
                  </a:schemeClr>
                </a:solidFill>
                <a:prstDash val="solid"/>
                <a:round/>
              </a:ln>
              <a:effectLst/>
            </p:spPr>
            <p:txBody>
              <a:bodyPr wrap="square" lIns="35719" tIns="35719" rIns="35719" bIns="35719" numCol="1" anchor="ctr">
                <a:noAutofit/>
              </a:bodyPr>
              <a:lstStyle/>
              <a:p>
                <a:endParaRPr sz="1266"/>
              </a:p>
            </p:txBody>
          </p:sp>
          <p:sp>
            <p:nvSpPr>
              <p:cNvPr id="288" name="Data Management Plan"/>
              <p:cNvSpPr txBox="1"/>
              <p:nvPr/>
            </p:nvSpPr>
            <p:spPr>
              <a:xfrm>
                <a:off x="548830" y="124104"/>
                <a:ext cx="2307367" cy="379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a:solidFill>
                      <a:schemeClr val="accent3">
                        <a:satOff val="-7500"/>
                        <a:lumOff val="-10588"/>
                      </a:schemeClr>
                    </a:solidFill>
                  </a:defRPr>
                </a:lvl1pPr>
              </a:lstStyle>
              <a:p>
                <a:r>
                  <a:rPr sz="1266" dirty="0"/>
                  <a:t>Data Management Plan</a:t>
                </a:r>
              </a:p>
            </p:txBody>
          </p:sp>
        </p:grpSp>
        <p:sp>
          <p:nvSpPr>
            <p:cNvPr id="3" name="Rechthoek 2"/>
            <p:cNvSpPr/>
            <p:nvPr/>
          </p:nvSpPr>
          <p:spPr>
            <a:xfrm rot="20264943">
              <a:off x="5361840" y="2363774"/>
              <a:ext cx="3260829" cy="400110"/>
            </a:xfrm>
            <a:prstGeom prst="rect">
              <a:avLst/>
            </a:prstGeom>
          </p:spPr>
          <p:txBody>
            <a:bodyPr wrap="none">
              <a:spAutoFit/>
            </a:bodyPr>
            <a:lstStyle/>
            <a:p>
              <a:r>
                <a:rPr lang="nl-NL" sz="2000" b="1" smtClean="0"/>
                <a:t>AVG &gt; Privacy </a:t>
              </a:r>
              <a:r>
                <a:rPr lang="nl-NL" sz="2000" b="1" dirty="0" err="1"/>
                <a:t>by</a:t>
              </a:r>
              <a:r>
                <a:rPr lang="nl-NL" sz="2000" b="1" dirty="0"/>
                <a:t> Design</a:t>
              </a:r>
            </a:p>
          </p:txBody>
        </p:sp>
      </p:grpSp>
    </p:spTree>
    <p:extLst>
      <p:ext uri="{BB962C8B-B14F-4D97-AF65-F5344CB8AC3E}">
        <p14:creationId xmlns:p14="http://schemas.microsoft.com/office/powerpoint/2010/main" val="169919251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 name="4S6UAjfPFYKV1XHxS6qMmwEU-F1WrUTppUjWwc7_JNNVyREQ_q7iW3AglLwdllPsFZskedtPbzJNKTy6qXctBmm1UoobLlVSvHmhGI8oTP3rqApyoIbovgUXMx-r_BZJ_w__TL4V.png" descr="4S6UAjfPFYKV1XHxS6qMmwEU-F1WrUTppUjWwc7_JNNVyREQ_q7iW3AglLwdllPsFZskedtPbzJNKTy6qXctBmm1UoobLlVSvHmhGI8oTP3rqApyoIbovgUXMx-r_BZJ_w__TL4V.png"/>
          <p:cNvPicPr>
            <a:picLocks noChangeAspect="1"/>
          </p:cNvPicPr>
          <p:nvPr/>
        </p:nvPicPr>
        <p:blipFill>
          <a:blip r:embed="rId2">
            <a:extLst/>
          </a:blip>
          <a:stretch>
            <a:fillRect/>
          </a:stretch>
        </p:blipFill>
        <p:spPr>
          <a:xfrm>
            <a:off x="1797013" y="1460004"/>
            <a:ext cx="5549974" cy="3937992"/>
          </a:xfrm>
          <a:prstGeom prst="rect">
            <a:avLst/>
          </a:prstGeom>
          <a:ln w="12700">
            <a:miter lim="400000"/>
          </a:ln>
        </p:spPr>
      </p:pic>
      <p:sp>
        <p:nvSpPr>
          <p:cNvPr id="236" name="Source: pg 14. Article 29 Data Protection Working Party: Guidelines on Data Protection Impact Assessment (DPIA) and determining whether processing is “likely to result in a high risk”…"/>
          <p:cNvSpPr txBox="1"/>
          <p:nvPr/>
        </p:nvSpPr>
        <p:spPr>
          <a:xfrm>
            <a:off x="293723" y="5690914"/>
            <a:ext cx="7758030" cy="61074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defTabSz="321457">
              <a:lnSpc>
                <a:spcPts val="2109"/>
              </a:lnSpc>
              <a:defRPr sz="900">
                <a:latin typeface="+mn-lt"/>
                <a:ea typeface="+mn-ea"/>
                <a:cs typeface="+mn-cs"/>
                <a:sym typeface="Helvetica"/>
              </a:defRPr>
            </a:pPr>
            <a:r>
              <a:rPr sz="633"/>
              <a:t>Source: pg 14. Article 29 Data Protection Working Party: </a:t>
            </a:r>
            <a:r>
              <a:rPr sz="633" i="1"/>
              <a:t>Guidelines on Data Protection Impact Assessment (DPIA) and determining whether processing is “likely to result in a high risk” </a:t>
            </a:r>
          </a:p>
          <a:p>
            <a:pPr defTabSz="321457">
              <a:lnSpc>
                <a:spcPts val="2109"/>
              </a:lnSpc>
              <a:defRPr sz="900" i="1">
                <a:latin typeface="+mn-lt"/>
                <a:ea typeface="+mn-ea"/>
                <a:cs typeface="+mn-cs"/>
                <a:sym typeface="Helvetica"/>
              </a:defRPr>
            </a:pPr>
            <a:r>
              <a:rPr sz="633"/>
              <a:t>for the purposes of Regulation 2016/679. Adopted on 4 April 2017.  See: </a:t>
            </a:r>
            <a:r>
              <a:rPr sz="633" u="sng">
                <a:solidFill>
                  <a:srgbClr val="0000FF"/>
                </a:solidFill>
                <a:uFill>
                  <a:solidFill>
                    <a:srgbClr val="0000FF"/>
                  </a:solidFill>
                </a:uFill>
                <a:hlinkClick r:id="rId3"/>
              </a:rPr>
              <a:t>http://ec.europa.eu/newsroom/document.cfm?doc_id=44137</a:t>
            </a:r>
            <a:r>
              <a:rPr sz="633"/>
              <a:t>  </a:t>
            </a:r>
          </a:p>
        </p:txBody>
      </p:sp>
      <p:sp>
        <p:nvSpPr>
          <p:cNvPr id="237" name="6. Instruments: GDPR risk assessment:…"/>
          <p:cNvSpPr txBox="1">
            <a:spLocks noGrp="1"/>
          </p:cNvSpPr>
          <p:nvPr>
            <p:ph type="title"/>
          </p:nvPr>
        </p:nvSpPr>
        <p:spPr>
          <a:prstGeom prst="rect">
            <a:avLst/>
          </a:prstGeom>
        </p:spPr>
        <p:txBody>
          <a:bodyPr/>
          <a:lstStyle>
            <a:lvl1pPr defTabSz="321310">
              <a:defRPr sz="4400"/>
            </a:lvl1pPr>
          </a:lstStyle>
          <a:p>
            <a:r>
              <a:rPr sz="2000" dirty="0" smtClean="0"/>
              <a:t>Privacy </a:t>
            </a:r>
            <a:r>
              <a:rPr sz="2000" dirty="0"/>
              <a:t>Before Research: Address the Privacy Principles in the Data Protection Impact Assessment</a:t>
            </a:r>
          </a:p>
        </p:txBody>
      </p:sp>
      <p:sp>
        <p:nvSpPr>
          <p:cNvPr id="238" name="Slide Number"/>
          <p:cNvSpPr txBox="1">
            <a:spLocks noGrp="1"/>
          </p:cNvSpPr>
          <p:nvPr>
            <p:ph type="sldNum" sz="quarter" idx="4294967295"/>
          </p:nvPr>
        </p:nvSpPr>
        <p:spPr>
          <a:xfrm>
            <a:off x="4489716" y="6536531"/>
            <a:ext cx="159806" cy="22802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21</a:t>
            </a:fld>
            <a:endParaRPr/>
          </a:p>
        </p:txBody>
      </p:sp>
    </p:spTree>
    <p:extLst>
      <p:ext uri="{BB962C8B-B14F-4D97-AF65-F5344CB8AC3E}">
        <p14:creationId xmlns:p14="http://schemas.microsoft.com/office/powerpoint/2010/main" val="1242695056"/>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71800" y="442428"/>
            <a:ext cx="6192688" cy="1143000"/>
          </a:xfrm>
        </p:spPr>
        <p:txBody>
          <a:bodyPr>
            <a:normAutofit fontScale="90000"/>
          </a:bodyPr>
          <a:lstStyle/>
          <a:p>
            <a:r>
              <a:rPr lang="nl-NL" dirty="0" smtClean="0"/>
              <a:t>De PRAKTIJK</a:t>
            </a:r>
            <a:br>
              <a:rPr lang="nl-NL" dirty="0" smtClean="0"/>
            </a:br>
            <a:r>
              <a:rPr lang="nl-NL" sz="2000" dirty="0" smtClean="0"/>
              <a:t/>
            </a:r>
            <a:br>
              <a:rPr lang="nl-NL" sz="2000" dirty="0" smtClean="0"/>
            </a:br>
            <a:r>
              <a:rPr lang="nl-NL" sz="2700" b="1" dirty="0"/>
              <a:t>Onderzoek</a:t>
            </a:r>
            <a:r>
              <a:rPr lang="nl-NL" sz="2000" b="1" dirty="0"/>
              <a:t> en de beginselen van AVG:</a:t>
            </a:r>
            <a:br>
              <a:rPr lang="nl-NL" sz="2000" b="1" dirty="0"/>
            </a:br>
            <a:r>
              <a:rPr lang="nl-NL" sz="2000" dirty="0" smtClean="0"/>
              <a:t>                          </a:t>
            </a:r>
            <a:endParaRPr lang="nl-NL" dirty="0"/>
          </a:p>
        </p:txBody>
      </p:sp>
      <p:sp>
        <p:nvSpPr>
          <p:cNvPr id="4" name="Tekstvak 3"/>
          <p:cNvSpPr txBox="1"/>
          <p:nvPr/>
        </p:nvSpPr>
        <p:spPr>
          <a:xfrm>
            <a:off x="827584" y="2852936"/>
            <a:ext cx="7848872" cy="830997"/>
          </a:xfrm>
          <a:prstGeom prst="rect">
            <a:avLst/>
          </a:prstGeom>
          <a:noFill/>
        </p:spPr>
        <p:txBody>
          <a:bodyPr wrap="square" rtlCol="0">
            <a:spAutoFit/>
          </a:bodyPr>
          <a:lstStyle/>
          <a:p>
            <a:r>
              <a:rPr lang="nl-NL" sz="2400" dirty="0" smtClean="0"/>
              <a:t>Hoe en waarmee informeer </a:t>
            </a:r>
            <a:r>
              <a:rPr lang="nl-NL" sz="2400" dirty="0"/>
              <a:t>je deelnemers over het </a:t>
            </a:r>
            <a:r>
              <a:rPr lang="nl-NL" sz="2400" dirty="0" smtClean="0"/>
              <a:t>onderzoek ?</a:t>
            </a:r>
          </a:p>
        </p:txBody>
      </p:sp>
    </p:spTree>
    <p:extLst>
      <p:ext uri="{BB962C8B-B14F-4D97-AF65-F5344CB8AC3E}">
        <p14:creationId xmlns:p14="http://schemas.microsoft.com/office/powerpoint/2010/main" val="21267957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843808" y="444556"/>
            <a:ext cx="6120680" cy="830997"/>
          </a:xfrm>
          <a:prstGeom prst="rect">
            <a:avLst/>
          </a:prstGeom>
          <a:noFill/>
        </p:spPr>
        <p:txBody>
          <a:bodyPr wrap="square" rtlCol="0">
            <a:spAutoFit/>
          </a:bodyPr>
          <a:lstStyle/>
          <a:p>
            <a:r>
              <a:rPr lang="nl-NL" sz="2800" b="1" dirty="0" smtClean="0">
                <a:solidFill>
                  <a:schemeClr val="bg1"/>
                </a:solidFill>
              </a:rPr>
              <a:t>Actieve informatieplicht</a:t>
            </a:r>
          </a:p>
          <a:p>
            <a:r>
              <a:rPr lang="nl-NL" sz="2000" b="1" dirty="0" smtClean="0">
                <a:solidFill>
                  <a:schemeClr val="bg1"/>
                </a:solidFill>
              </a:rPr>
              <a:t>                          Verwerkingsverantwoordelijke</a:t>
            </a:r>
            <a:endParaRPr lang="nl-NL" sz="2000" b="1" dirty="0">
              <a:solidFill>
                <a:schemeClr val="bg1"/>
              </a:solidFill>
            </a:endParaRPr>
          </a:p>
        </p:txBody>
      </p:sp>
      <p:sp>
        <p:nvSpPr>
          <p:cNvPr id="4" name="Title 1"/>
          <p:cNvSpPr txBox="1">
            <a:spLocks/>
          </p:cNvSpPr>
          <p:nvPr/>
        </p:nvSpPr>
        <p:spPr>
          <a:xfrm>
            <a:off x="394094" y="1700808"/>
            <a:ext cx="8426377" cy="4608512"/>
          </a:xfrm>
          <a:prstGeom prst="rect">
            <a:avLst/>
          </a:prstGeom>
        </p:spPr>
        <p:txBody>
          <a:bodyPr vert="horz" lIns="91440" tIns="45720" rIns="91440" bIns="45720" rtlCol="0" anchor="t">
            <a:normAutofit/>
          </a:bodyPr>
          <a:lstStyle/>
          <a:p>
            <a:pPr marL="0" marR="0" lvl="0" indent="0" algn="l" defTabSz="457200" rtl="0" eaLnBrk="1" fontAlgn="auto" latinLnBrk="0" hangingPunct="1">
              <a:spcBef>
                <a:spcPct val="0"/>
              </a:spcBef>
              <a:spcAft>
                <a:spcPts val="600"/>
              </a:spcAft>
              <a:buClrTx/>
              <a:buSzTx/>
              <a:buFontTx/>
              <a:buNone/>
              <a:tabLst/>
              <a:defRPr/>
            </a:pPr>
            <a:endParaRPr kumimoji="0" lang="en-US" sz="1600" b="0" i="0" u="none" strike="noStrike" kern="1200" cap="none" spc="0" normalizeH="0" baseline="0" noProof="0" dirty="0">
              <a:ln>
                <a:noFill/>
              </a:ln>
              <a:effectLst/>
              <a:uLnTx/>
              <a:uFillTx/>
              <a:latin typeface="Calibri"/>
              <a:ea typeface="+mj-ea"/>
              <a:cs typeface="Calibri"/>
            </a:endParaRPr>
          </a:p>
        </p:txBody>
      </p:sp>
      <p:sp>
        <p:nvSpPr>
          <p:cNvPr id="5" name="Tijdelijke aanduiding voor inhoud 4"/>
          <p:cNvSpPr>
            <a:spLocks noGrp="1"/>
          </p:cNvSpPr>
          <p:nvPr>
            <p:ph idx="1"/>
          </p:nvPr>
        </p:nvSpPr>
        <p:spPr>
          <a:xfrm>
            <a:off x="601215" y="1617443"/>
            <a:ext cx="8219256" cy="4525963"/>
          </a:xfrm>
        </p:spPr>
        <p:txBody>
          <a:bodyPr>
            <a:normAutofit/>
          </a:bodyPr>
          <a:lstStyle/>
          <a:p>
            <a:pPr marL="0" indent="0">
              <a:buNone/>
            </a:pPr>
            <a:r>
              <a:rPr lang="nl-NL" sz="2000" b="1" u="sng" dirty="0" smtClean="0">
                <a:cs typeface="Arial" panose="020B0604020202020204" pitchFamily="34" charset="0"/>
              </a:rPr>
              <a:t>Transparantie</a:t>
            </a:r>
            <a:r>
              <a:rPr lang="nl-NL" sz="2000" b="1" dirty="0" smtClean="0">
                <a:cs typeface="Arial" panose="020B0604020202020204" pitchFamily="34" charset="0"/>
              </a:rPr>
              <a:t> over de verwerkingen:</a:t>
            </a:r>
          </a:p>
          <a:p>
            <a:pPr marL="0" indent="0">
              <a:buNone/>
            </a:pPr>
            <a:endParaRPr lang="nl-NL" sz="2000" b="1" dirty="0" smtClean="0">
              <a:cs typeface="Arial" panose="020B0604020202020204" pitchFamily="34" charset="0"/>
            </a:endParaRPr>
          </a:p>
          <a:p>
            <a:r>
              <a:rPr lang="nl-NL" sz="2000" dirty="0" smtClean="0">
                <a:cs typeface="Arial" panose="020B0604020202020204" pitchFamily="34" charset="0"/>
              </a:rPr>
              <a:t>identiteit </a:t>
            </a:r>
            <a:r>
              <a:rPr lang="nl-NL" sz="2000" dirty="0">
                <a:cs typeface="Arial" panose="020B0604020202020204" pitchFamily="34" charset="0"/>
              </a:rPr>
              <a:t>verantwoordelijke;</a:t>
            </a:r>
          </a:p>
          <a:p>
            <a:r>
              <a:rPr lang="nl-NL" sz="2000" dirty="0">
                <a:cs typeface="Arial" panose="020B0604020202020204" pitchFamily="34" charset="0"/>
              </a:rPr>
              <a:t>contactgegevens FG &amp; AP;</a:t>
            </a:r>
          </a:p>
          <a:p>
            <a:r>
              <a:rPr lang="nl-NL" sz="2000" dirty="0">
                <a:cs typeface="Arial" panose="020B0604020202020204" pitchFamily="34" charset="0"/>
              </a:rPr>
              <a:t>verwerkings</a:t>
            </a:r>
            <a:r>
              <a:rPr lang="nl-NL" sz="2000" b="1" dirty="0">
                <a:cs typeface="Arial" panose="020B0604020202020204" pitchFamily="34" charset="0"/>
              </a:rPr>
              <a:t>doeleinden &amp; grondslag</a:t>
            </a:r>
            <a:r>
              <a:rPr lang="nl-NL" sz="2000" dirty="0">
                <a:cs typeface="Arial" panose="020B0604020202020204" pitchFamily="34" charset="0"/>
              </a:rPr>
              <a:t>;</a:t>
            </a:r>
          </a:p>
          <a:p>
            <a:r>
              <a:rPr lang="nl-NL" sz="2000" dirty="0">
                <a:cs typeface="Arial" panose="020B0604020202020204" pitchFamily="34" charset="0"/>
              </a:rPr>
              <a:t>gerechtvaardigd </a:t>
            </a:r>
            <a:r>
              <a:rPr lang="nl-NL" sz="2000" dirty="0" smtClean="0">
                <a:cs typeface="Arial" panose="020B0604020202020204" pitchFamily="34" charset="0"/>
              </a:rPr>
              <a:t>belang, </a:t>
            </a:r>
            <a:r>
              <a:rPr lang="nl-NL" sz="2000" dirty="0">
                <a:cs typeface="Arial" panose="020B0604020202020204" pitchFamily="34" charset="0"/>
              </a:rPr>
              <a:t>indien van toepassing;</a:t>
            </a:r>
          </a:p>
          <a:p>
            <a:r>
              <a:rPr lang="nl-NL" sz="2000" dirty="0">
                <a:cs typeface="Arial" panose="020B0604020202020204" pitchFamily="34" charset="0"/>
              </a:rPr>
              <a:t>ontvanger van persoonsgegevens;</a:t>
            </a:r>
          </a:p>
          <a:p>
            <a:r>
              <a:rPr lang="nl-NL" sz="2000" dirty="0">
                <a:cs typeface="Arial" panose="020B0604020202020204" pitchFamily="34" charset="0"/>
              </a:rPr>
              <a:t>termijnen;</a:t>
            </a:r>
          </a:p>
          <a:p>
            <a:r>
              <a:rPr lang="nl-NL" sz="2000" dirty="0">
                <a:cs typeface="Arial" panose="020B0604020202020204" pitchFamily="34" charset="0"/>
              </a:rPr>
              <a:t>rechten van betrokkene.</a:t>
            </a:r>
          </a:p>
          <a:p>
            <a:pPr marL="0" indent="0">
              <a:buNone/>
            </a:pPr>
            <a:endParaRPr lang="nl-NL" dirty="0"/>
          </a:p>
        </p:txBody>
      </p:sp>
      <p:pic>
        <p:nvPicPr>
          <p:cNvPr id="6" name="Afbeelding 5">
            <a:extLst>
              <a:ext uri="{FF2B5EF4-FFF2-40B4-BE49-F238E27FC236}">
                <a16:creationId xmlns:a16="http://schemas.microsoft.com/office/drawing/2014/main" xmlns="" id="{9BBDDBCB-5D85-4474-94D6-4AED24BDDE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84168" y="3789040"/>
            <a:ext cx="3059832" cy="2620888"/>
          </a:xfrm>
          <a:prstGeom prst="rect">
            <a:avLst/>
          </a:prstGeom>
        </p:spPr>
      </p:pic>
      <p:sp>
        <p:nvSpPr>
          <p:cNvPr id="3" name="TextBox 2"/>
          <p:cNvSpPr txBox="1"/>
          <p:nvPr/>
        </p:nvSpPr>
        <p:spPr>
          <a:xfrm>
            <a:off x="660136" y="6023353"/>
            <a:ext cx="6623929" cy="369332"/>
          </a:xfrm>
          <a:prstGeom prst="rect">
            <a:avLst/>
          </a:prstGeom>
          <a:noFill/>
        </p:spPr>
        <p:txBody>
          <a:bodyPr wrap="none" rtlCol="0">
            <a:spAutoFit/>
          </a:bodyPr>
          <a:lstStyle/>
          <a:p>
            <a:r>
              <a:rPr lang="nl-NL" dirty="0" smtClean="0">
                <a:solidFill>
                  <a:srgbClr val="00B050"/>
                </a:solidFill>
              </a:rPr>
              <a:t>Uiting: b.v. Privacy Beleid / -Statement organisatie(-deel)</a:t>
            </a:r>
            <a:endParaRPr lang="nl-NL" dirty="0">
              <a:solidFill>
                <a:srgbClr val="00B050"/>
              </a:solidFill>
            </a:endParaRPr>
          </a:p>
        </p:txBody>
      </p:sp>
    </p:spTree>
    <p:extLst>
      <p:ext uri="{BB962C8B-B14F-4D97-AF65-F5344CB8AC3E}">
        <p14:creationId xmlns:p14="http://schemas.microsoft.com/office/powerpoint/2010/main" val="71348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kstvak 1"/>
          <p:cNvSpPr txBox="1"/>
          <p:nvPr/>
        </p:nvSpPr>
        <p:spPr>
          <a:xfrm>
            <a:off x="2776040" y="421872"/>
            <a:ext cx="5402041" cy="523220"/>
          </a:xfrm>
          <a:prstGeom prst="rect">
            <a:avLst/>
          </a:prstGeom>
          <a:noFill/>
        </p:spPr>
        <p:txBody>
          <a:bodyPr wrap="square" rtlCol="0">
            <a:spAutoFit/>
          </a:bodyPr>
          <a:lstStyle/>
          <a:p>
            <a:r>
              <a:rPr lang="nl-NL" sz="2800" b="1" dirty="0" smtClean="0">
                <a:solidFill>
                  <a:schemeClr val="bg1"/>
                </a:solidFill>
              </a:rPr>
              <a:t>Rechten van betrokkene</a:t>
            </a:r>
            <a:endParaRPr lang="nl-NL" sz="2800" b="1" dirty="0">
              <a:solidFill>
                <a:schemeClr val="bg1"/>
              </a:solidFill>
            </a:endParaRPr>
          </a:p>
        </p:txBody>
      </p:sp>
      <p:sp>
        <p:nvSpPr>
          <p:cNvPr id="4" name="Title 1"/>
          <p:cNvSpPr txBox="1">
            <a:spLocks/>
          </p:cNvSpPr>
          <p:nvPr/>
        </p:nvSpPr>
        <p:spPr>
          <a:xfrm>
            <a:off x="394094" y="1700808"/>
            <a:ext cx="8426377" cy="4608512"/>
          </a:xfrm>
          <a:prstGeom prst="rect">
            <a:avLst/>
          </a:prstGeom>
        </p:spPr>
        <p:txBody>
          <a:bodyPr vert="horz" lIns="91440" tIns="45720" rIns="91440" bIns="45720" rtlCol="0" anchor="t">
            <a:normAutofit/>
          </a:bodyPr>
          <a:lstStyle/>
          <a:p>
            <a:pPr marL="0" marR="0" lvl="0" indent="0" algn="l" defTabSz="457200" rtl="0" eaLnBrk="1" fontAlgn="auto" latinLnBrk="0" hangingPunct="1">
              <a:spcBef>
                <a:spcPct val="0"/>
              </a:spcBef>
              <a:spcAft>
                <a:spcPts val="600"/>
              </a:spcAft>
              <a:buClrTx/>
              <a:buSzTx/>
              <a:buFontTx/>
              <a:buNone/>
              <a:tabLst/>
              <a:defRPr/>
            </a:pPr>
            <a:endParaRPr kumimoji="0" lang="en-US" sz="1600" b="0" i="0" u="none" strike="noStrike" kern="1200" cap="none" spc="0" normalizeH="0" baseline="0" noProof="0" dirty="0">
              <a:ln>
                <a:noFill/>
              </a:ln>
              <a:effectLst/>
              <a:uLnTx/>
              <a:uFillTx/>
              <a:latin typeface="Calibri"/>
              <a:ea typeface="+mj-ea"/>
              <a:cs typeface="Calibri"/>
            </a:endParaRPr>
          </a:p>
        </p:txBody>
      </p:sp>
      <p:sp>
        <p:nvSpPr>
          <p:cNvPr id="5" name="Tijdelijke aanduiding voor inhoud 4"/>
          <p:cNvSpPr>
            <a:spLocks noGrp="1"/>
          </p:cNvSpPr>
          <p:nvPr>
            <p:ph idx="1"/>
          </p:nvPr>
        </p:nvSpPr>
        <p:spPr>
          <a:xfrm>
            <a:off x="497654" y="2091605"/>
            <a:ext cx="8219256" cy="4165923"/>
          </a:xfrm>
        </p:spPr>
        <p:txBody>
          <a:bodyPr/>
          <a:lstStyle/>
          <a:p>
            <a:pPr marL="276444" indent="-265293">
              <a:buClr>
                <a:srgbClr val="050505"/>
              </a:buClr>
              <a:tabLst>
                <a:tab pos="276444" algn="l"/>
              </a:tabLst>
            </a:pPr>
            <a:r>
              <a:rPr lang="nl-NL" sz="2000" dirty="0" smtClean="0">
                <a:cs typeface="Arial"/>
              </a:rPr>
              <a:t>Geïnformeerd worden </a:t>
            </a:r>
            <a:r>
              <a:rPr lang="nl-NL" sz="1400" dirty="0" smtClean="0">
                <a:cs typeface="Arial"/>
              </a:rPr>
              <a:t>(i.c.m. informatieplicht, zoals hiervoor)</a:t>
            </a:r>
            <a:r>
              <a:rPr lang="nl-NL" sz="2000" dirty="0" smtClean="0">
                <a:cs typeface="Arial"/>
              </a:rPr>
              <a:t>;</a:t>
            </a:r>
          </a:p>
          <a:p>
            <a:pPr marL="276444" indent="-265293">
              <a:buClr>
                <a:srgbClr val="050505"/>
              </a:buClr>
              <a:tabLst>
                <a:tab pos="276444" algn="l"/>
              </a:tabLst>
            </a:pPr>
            <a:endParaRPr lang="nl-NL" sz="1400" b="1" dirty="0" smtClean="0">
              <a:cs typeface="Arial"/>
            </a:endParaRPr>
          </a:p>
          <a:p>
            <a:pPr marL="276444" indent="-265293">
              <a:buClr>
                <a:srgbClr val="050505"/>
              </a:buClr>
              <a:tabLst>
                <a:tab pos="276444" algn="l"/>
              </a:tabLst>
            </a:pPr>
            <a:r>
              <a:rPr lang="nl-NL" sz="2000" b="1" dirty="0" smtClean="0">
                <a:cs typeface="Arial"/>
              </a:rPr>
              <a:t>Inzage;</a:t>
            </a:r>
          </a:p>
          <a:p>
            <a:pPr marL="276444" indent="-265293">
              <a:buClr>
                <a:srgbClr val="050505"/>
              </a:buClr>
              <a:tabLst>
                <a:tab pos="276444" algn="l"/>
              </a:tabLst>
            </a:pPr>
            <a:r>
              <a:rPr lang="nl-NL" sz="2000" b="1" dirty="0" smtClean="0">
                <a:cs typeface="Arial"/>
              </a:rPr>
              <a:t>Rectificatie / Correctie</a:t>
            </a:r>
            <a:endParaRPr lang="nl-NL" sz="2000" b="1" dirty="0">
              <a:cs typeface="Arial"/>
            </a:endParaRPr>
          </a:p>
          <a:p>
            <a:pPr marL="276444" indent="-265293">
              <a:buClr>
                <a:srgbClr val="050505"/>
              </a:buClr>
              <a:tabLst>
                <a:tab pos="276444" algn="l"/>
              </a:tabLst>
            </a:pPr>
            <a:r>
              <a:rPr lang="nl-NL" sz="2000" b="1" dirty="0" smtClean="0">
                <a:cs typeface="Arial"/>
              </a:rPr>
              <a:t>Verwijdering / Vergetelheid (</a:t>
            </a:r>
            <a:r>
              <a:rPr lang="nl-NL" sz="2000" b="1" dirty="0" err="1" smtClean="0">
                <a:cs typeface="Arial"/>
              </a:rPr>
              <a:t>gegevenswissing</a:t>
            </a:r>
            <a:r>
              <a:rPr lang="nl-NL" sz="2000" b="1" dirty="0" smtClean="0">
                <a:cs typeface="Arial"/>
              </a:rPr>
              <a:t>);</a:t>
            </a:r>
            <a:endParaRPr lang="nl-NL" sz="2000" b="1" dirty="0">
              <a:cs typeface="Arial"/>
            </a:endParaRPr>
          </a:p>
          <a:p>
            <a:pPr marL="276444" indent="-265293">
              <a:buClr>
                <a:srgbClr val="050505"/>
              </a:buClr>
              <a:tabLst>
                <a:tab pos="276444" algn="l"/>
              </a:tabLst>
            </a:pPr>
            <a:r>
              <a:rPr lang="nl-NL" sz="2000" b="1" dirty="0">
                <a:cs typeface="Arial"/>
              </a:rPr>
              <a:t>Beperking </a:t>
            </a:r>
            <a:r>
              <a:rPr lang="nl-NL" sz="2000" b="1" dirty="0" smtClean="0">
                <a:cs typeface="Arial"/>
              </a:rPr>
              <a:t>of </a:t>
            </a:r>
            <a:r>
              <a:rPr lang="nl-NL" sz="2000" b="1" dirty="0" err="1" smtClean="0">
                <a:cs typeface="Arial"/>
              </a:rPr>
              <a:t>beëinding</a:t>
            </a:r>
            <a:r>
              <a:rPr lang="nl-NL" sz="2000" b="1" dirty="0" smtClean="0">
                <a:cs typeface="Arial"/>
              </a:rPr>
              <a:t> van verwerking </a:t>
            </a:r>
          </a:p>
          <a:p>
            <a:pPr marL="276444" indent="-265293">
              <a:buClr>
                <a:srgbClr val="050505"/>
              </a:buClr>
              <a:tabLst>
                <a:tab pos="276444" algn="l"/>
              </a:tabLst>
            </a:pPr>
            <a:r>
              <a:rPr lang="nl-NL" sz="2000" b="1" dirty="0" smtClean="0"/>
              <a:t>Niet </a:t>
            </a:r>
            <a:r>
              <a:rPr lang="nl-NL" sz="2000" b="1" dirty="0"/>
              <a:t>te worden onderworpen aan een uitsluitend op geautomatiseerde </a:t>
            </a:r>
            <a:r>
              <a:rPr lang="nl-NL" sz="2000" b="1" dirty="0" smtClean="0"/>
              <a:t>verwerking </a:t>
            </a:r>
            <a:endParaRPr lang="nl-NL" sz="2000" b="1" dirty="0"/>
          </a:p>
          <a:p>
            <a:pPr marL="11151" indent="0">
              <a:buClr>
                <a:srgbClr val="050505"/>
              </a:buClr>
              <a:buNone/>
              <a:tabLst>
                <a:tab pos="276444" algn="l"/>
              </a:tabLst>
            </a:pPr>
            <a:r>
              <a:rPr lang="nl-NL" sz="2000" b="1" dirty="0" smtClean="0"/>
              <a:t>        </a:t>
            </a:r>
            <a:r>
              <a:rPr lang="nl-NL" sz="1800" b="1" dirty="0" smtClean="0"/>
              <a:t>(=</a:t>
            </a:r>
            <a:r>
              <a:rPr lang="nl-NL" sz="2000" b="1" dirty="0" smtClean="0"/>
              <a:t> </a:t>
            </a:r>
            <a:r>
              <a:rPr lang="nl-NL" sz="1800" b="1" dirty="0" smtClean="0"/>
              <a:t>bescherming tegen Direct Marketing en </a:t>
            </a:r>
            <a:r>
              <a:rPr lang="nl-NL" sz="1800" b="1" dirty="0" err="1" smtClean="0"/>
              <a:t>Profiling</a:t>
            </a:r>
            <a:r>
              <a:rPr lang="nl-NL" sz="1800" b="1" dirty="0" smtClean="0"/>
              <a:t>)</a:t>
            </a:r>
            <a:endParaRPr lang="nl-NL" sz="1800" b="1" dirty="0">
              <a:cs typeface="Arial"/>
            </a:endParaRPr>
          </a:p>
          <a:p>
            <a:pPr marL="276444" indent="-265293">
              <a:buClr>
                <a:srgbClr val="050505"/>
              </a:buClr>
              <a:tabLst>
                <a:tab pos="276444" algn="l"/>
              </a:tabLst>
            </a:pPr>
            <a:r>
              <a:rPr lang="nl-NL" sz="2000" b="1" dirty="0">
                <a:cs typeface="Arial"/>
              </a:rPr>
              <a:t>Overdraagbaarheid van </a:t>
            </a:r>
            <a:r>
              <a:rPr lang="nl-NL" sz="2000" b="1" dirty="0" smtClean="0">
                <a:cs typeface="Arial"/>
              </a:rPr>
              <a:t>gegevens (</a:t>
            </a:r>
            <a:r>
              <a:rPr lang="nl-NL" sz="2000" b="1" dirty="0" err="1" smtClean="0">
                <a:cs typeface="Arial"/>
              </a:rPr>
              <a:t>dataportabiliteit</a:t>
            </a:r>
            <a:r>
              <a:rPr lang="nl-NL" sz="2000" b="1" dirty="0" smtClean="0">
                <a:cs typeface="Arial"/>
              </a:rPr>
              <a:t>);</a:t>
            </a:r>
          </a:p>
          <a:p>
            <a:pPr marL="276444" indent="-265293">
              <a:buClr>
                <a:srgbClr val="050505"/>
              </a:buClr>
              <a:tabLst>
                <a:tab pos="276444" algn="l"/>
              </a:tabLst>
            </a:pPr>
            <a:r>
              <a:rPr lang="nl-NL" sz="2000" b="1" dirty="0" smtClean="0">
                <a:cs typeface="Arial"/>
              </a:rPr>
              <a:t>Bezwaar maken (</a:t>
            </a:r>
            <a:r>
              <a:rPr lang="nl-NL" sz="1600" b="1" dirty="0" smtClean="0">
                <a:cs typeface="Arial"/>
              </a:rPr>
              <a:t>en eventuele schadeloosstelling</a:t>
            </a:r>
            <a:r>
              <a:rPr lang="nl-NL" sz="2000" b="1" dirty="0" smtClean="0">
                <a:cs typeface="Arial"/>
              </a:rPr>
              <a:t>).</a:t>
            </a:r>
          </a:p>
        </p:txBody>
      </p:sp>
      <p:sp>
        <p:nvSpPr>
          <p:cNvPr id="7" name="Tekstvak 6"/>
          <p:cNvSpPr txBox="1"/>
          <p:nvPr/>
        </p:nvSpPr>
        <p:spPr>
          <a:xfrm>
            <a:off x="7173640" y="52540"/>
            <a:ext cx="2008883" cy="369332"/>
          </a:xfrm>
          <a:prstGeom prst="rect">
            <a:avLst/>
          </a:prstGeom>
          <a:noFill/>
        </p:spPr>
        <p:txBody>
          <a:bodyPr wrap="none" rtlCol="0">
            <a:spAutoFit/>
          </a:bodyPr>
          <a:lstStyle/>
          <a:p>
            <a:r>
              <a:rPr lang="nl-NL" smtClean="0"/>
              <a:t>‘empowerment’ </a:t>
            </a:r>
            <a:endParaRPr lang="nl-NL"/>
          </a:p>
        </p:txBody>
      </p:sp>
    </p:spTree>
    <p:extLst>
      <p:ext uri="{BB962C8B-B14F-4D97-AF65-F5344CB8AC3E}">
        <p14:creationId xmlns:p14="http://schemas.microsoft.com/office/powerpoint/2010/main" val="259649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71800" y="442428"/>
            <a:ext cx="6192688" cy="1143000"/>
          </a:xfrm>
        </p:spPr>
        <p:txBody>
          <a:bodyPr>
            <a:normAutofit fontScale="90000"/>
          </a:bodyPr>
          <a:lstStyle/>
          <a:p>
            <a:r>
              <a:rPr lang="nl-NL" dirty="0" smtClean="0"/>
              <a:t>De PRAKTIJK</a:t>
            </a:r>
            <a:br>
              <a:rPr lang="nl-NL" dirty="0" smtClean="0"/>
            </a:br>
            <a:r>
              <a:rPr lang="nl-NL" sz="2000" dirty="0" smtClean="0"/>
              <a:t/>
            </a:r>
            <a:br>
              <a:rPr lang="nl-NL" sz="2000" dirty="0" smtClean="0"/>
            </a:br>
            <a:r>
              <a:rPr lang="nl-NL" sz="2700" b="1" dirty="0"/>
              <a:t>Onderzoek</a:t>
            </a:r>
            <a:r>
              <a:rPr lang="nl-NL" sz="2000" b="1" dirty="0"/>
              <a:t> en de beginselen van AVG:</a:t>
            </a:r>
            <a:br>
              <a:rPr lang="nl-NL" sz="2000" b="1" dirty="0"/>
            </a:br>
            <a:r>
              <a:rPr lang="nl-NL" sz="2000" dirty="0" smtClean="0"/>
              <a:t>                          </a:t>
            </a:r>
            <a:endParaRPr lang="nl-NL" dirty="0"/>
          </a:p>
        </p:txBody>
      </p:sp>
      <p:sp>
        <p:nvSpPr>
          <p:cNvPr id="4" name="Tekstvak 3"/>
          <p:cNvSpPr txBox="1"/>
          <p:nvPr/>
        </p:nvSpPr>
        <p:spPr>
          <a:xfrm>
            <a:off x="1331640" y="2708920"/>
            <a:ext cx="6984776" cy="461665"/>
          </a:xfrm>
          <a:prstGeom prst="rect">
            <a:avLst/>
          </a:prstGeom>
          <a:noFill/>
        </p:spPr>
        <p:txBody>
          <a:bodyPr wrap="square" rtlCol="0">
            <a:spAutoFit/>
          </a:bodyPr>
          <a:lstStyle/>
          <a:p>
            <a:r>
              <a:rPr lang="nl-NL" sz="2400" dirty="0" smtClean="0"/>
              <a:t>Welke risico’s loop je met/bij je onderzoek?</a:t>
            </a:r>
            <a:endParaRPr lang="nl-NL" sz="2400" dirty="0"/>
          </a:p>
        </p:txBody>
      </p:sp>
    </p:spTree>
    <p:extLst>
      <p:ext uri="{BB962C8B-B14F-4D97-AF65-F5344CB8AC3E}">
        <p14:creationId xmlns:p14="http://schemas.microsoft.com/office/powerpoint/2010/main" val="1736672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915816" y="177313"/>
            <a:ext cx="5402041" cy="1200329"/>
          </a:xfrm>
          <a:prstGeom prst="rect">
            <a:avLst/>
          </a:prstGeom>
          <a:noFill/>
        </p:spPr>
        <p:txBody>
          <a:bodyPr wrap="square" rtlCol="0">
            <a:spAutoFit/>
          </a:bodyPr>
          <a:lstStyle/>
          <a:p>
            <a:r>
              <a:rPr lang="nl-NL" sz="2400" b="1" dirty="0" smtClean="0">
                <a:solidFill>
                  <a:schemeClr val="bg1"/>
                </a:solidFill>
              </a:rPr>
              <a:t>Incidenten / Inbreuk</a:t>
            </a:r>
          </a:p>
          <a:p>
            <a:endParaRPr lang="nl-NL" sz="2400" b="1" dirty="0">
              <a:solidFill>
                <a:schemeClr val="bg1"/>
              </a:solidFill>
            </a:endParaRPr>
          </a:p>
          <a:p>
            <a:r>
              <a:rPr lang="nl-NL" sz="2400" b="1" dirty="0" smtClean="0">
                <a:solidFill>
                  <a:schemeClr val="bg1"/>
                </a:solidFill>
              </a:rPr>
              <a:t>              ‘</a:t>
            </a:r>
            <a:r>
              <a:rPr lang="nl-NL" sz="2400" b="1" dirty="0" err="1" smtClean="0">
                <a:solidFill>
                  <a:schemeClr val="bg1"/>
                </a:solidFill>
              </a:rPr>
              <a:t>Datalek</a:t>
            </a:r>
            <a:r>
              <a:rPr lang="nl-NL" sz="2400" b="1" dirty="0" smtClean="0">
                <a:solidFill>
                  <a:schemeClr val="bg1"/>
                </a:solidFill>
              </a:rPr>
              <a:t>’</a:t>
            </a:r>
            <a:endParaRPr lang="nl-NL" sz="2400" b="1" dirty="0">
              <a:solidFill>
                <a:schemeClr val="bg1"/>
              </a:solidFill>
            </a:endParaRPr>
          </a:p>
        </p:txBody>
      </p:sp>
      <p:sp>
        <p:nvSpPr>
          <p:cNvPr id="4" name="Title 1"/>
          <p:cNvSpPr txBox="1">
            <a:spLocks/>
          </p:cNvSpPr>
          <p:nvPr/>
        </p:nvSpPr>
        <p:spPr>
          <a:xfrm>
            <a:off x="394094" y="1700808"/>
            <a:ext cx="8426377" cy="4608512"/>
          </a:xfrm>
          <a:prstGeom prst="rect">
            <a:avLst/>
          </a:prstGeom>
        </p:spPr>
        <p:txBody>
          <a:bodyPr vert="horz" lIns="91440" tIns="45720" rIns="91440" bIns="45720" rtlCol="0" anchor="t">
            <a:normAutofit/>
          </a:bodyPr>
          <a:lstStyle/>
          <a:p>
            <a:pPr marL="0" marR="0" lvl="0" indent="0" algn="l" defTabSz="457200" rtl="0" eaLnBrk="1" fontAlgn="auto" latinLnBrk="0" hangingPunct="1">
              <a:spcBef>
                <a:spcPct val="0"/>
              </a:spcBef>
              <a:spcAft>
                <a:spcPts val="600"/>
              </a:spcAft>
              <a:buClrTx/>
              <a:buSzTx/>
              <a:buFontTx/>
              <a:buNone/>
              <a:tabLst/>
              <a:defRPr/>
            </a:pPr>
            <a:endParaRPr kumimoji="0" lang="en-US" sz="1600" b="0" i="0" u="none" strike="noStrike" kern="1200" cap="none" spc="0" normalizeH="0" baseline="0" noProof="0" dirty="0">
              <a:ln>
                <a:noFill/>
              </a:ln>
              <a:effectLst/>
              <a:uLnTx/>
              <a:uFillTx/>
              <a:latin typeface="Calibri"/>
              <a:ea typeface="+mj-ea"/>
              <a:cs typeface="Calibri"/>
            </a:endParaRPr>
          </a:p>
        </p:txBody>
      </p:sp>
      <p:sp>
        <p:nvSpPr>
          <p:cNvPr id="5" name="Tijdelijke aanduiding voor inhoud 4"/>
          <p:cNvSpPr>
            <a:spLocks noGrp="1"/>
          </p:cNvSpPr>
          <p:nvPr>
            <p:ph idx="1"/>
          </p:nvPr>
        </p:nvSpPr>
        <p:spPr>
          <a:xfrm>
            <a:off x="457200" y="1600200"/>
            <a:ext cx="8229600" cy="4709120"/>
          </a:xfrm>
        </p:spPr>
        <p:txBody>
          <a:bodyPr>
            <a:normAutofit/>
          </a:bodyPr>
          <a:lstStyle/>
          <a:p>
            <a:pPr marL="0" indent="0">
              <a:buNone/>
            </a:pPr>
            <a:r>
              <a:rPr lang="nl-NL" sz="2400" b="1" dirty="0" smtClean="0"/>
              <a:t>Wat is een </a:t>
            </a:r>
            <a:r>
              <a:rPr lang="nl-NL" sz="2400" b="1" dirty="0" err="1" smtClean="0"/>
              <a:t>datalek</a:t>
            </a:r>
            <a:r>
              <a:rPr lang="nl-NL" sz="2400" b="1" dirty="0" smtClean="0"/>
              <a:t>?</a:t>
            </a:r>
          </a:p>
          <a:p>
            <a:pPr marL="0" indent="0">
              <a:buNone/>
            </a:pPr>
            <a:endParaRPr lang="nl-NL" sz="2000" dirty="0" smtClean="0"/>
          </a:p>
          <a:p>
            <a:pPr marL="0" indent="0">
              <a:buNone/>
            </a:pPr>
            <a:endParaRPr lang="nl-NL" sz="2000" dirty="0" smtClean="0"/>
          </a:p>
          <a:p>
            <a:pPr marL="0" indent="0">
              <a:buNone/>
            </a:pPr>
            <a:r>
              <a:rPr lang="nl-NL" sz="2000" b="1" dirty="0"/>
              <a:t>I</a:t>
            </a:r>
            <a:r>
              <a:rPr lang="nl-NL" sz="2000" b="1" dirty="0" smtClean="0"/>
              <a:t>nbreuk </a:t>
            </a:r>
            <a:r>
              <a:rPr lang="nl-NL" sz="2000" b="1" dirty="0"/>
              <a:t>in verband met </a:t>
            </a:r>
            <a:r>
              <a:rPr lang="nl-NL" sz="2000" b="1" dirty="0" smtClean="0"/>
              <a:t>persoonsgegevens: </a:t>
            </a:r>
          </a:p>
          <a:p>
            <a:pPr marL="0" indent="0">
              <a:buNone/>
            </a:pPr>
            <a:r>
              <a:rPr lang="nl-NL" sz="2000" dirty="0" smtClean="0"/>
              <a:t>een </a:t>
            </a:r>
            <a:r>
              <a:rPr lang="nl-NL" sz="2000" dirty="0"/>
              <a:t>inbreuk op de beveiliging die </a:t>
            </a:r>
            <a:r>
              <a:rPr lang="nl-NL" sz="2000" i="1" dirty="0" smtClean="0"/>
              <a:t>(per ongeluk, verkeerde instelling </a:t>
            </a:r>
            <a:r>
              <a:rPr lang="nl-NL" sz="2000" i="1" dirty="0"/>
              <a:t>of op </a:t>
            </a:r>
            <a:r>
              <a:rPr lang="nl-NL" sz="2000" i="1" dirty="0" smtClean="0"/>
              <a:t>onrechtmatige wijze (opzet &gt; hack))</a:t>
            </a:r>
            <a:r>
              <a:rPr lang="nl-NL" sz="2000" dirty="0" smtClean="0"/>
              <a:t> </a:t>
            </a:r>
            <a:r>
              <a:rPr lang="nl-NL" sz="2000" dirty="0"/>
              <a:t>leidt tot de vernietiging, het verlies, de wijziging of de ongeoorloofde verstrekking </a:t>
            </a:r>
            <a:r>
              <a:rPr lang="nl-NL" sz="2000" dirty="0" smtClean="0"/>
              <a:t>van, </a:t>
            </a:r>
            <a:r>
              <a:rPr lang="nl-NL" sz="2000" dirty="0"/>
              <a:t>of de </a:t>
            </a:r>
            <a:r>
              <a:rPr lang="nl-NL" sz="2000" dirty="0" smtClean="0"/>
              <a:t>ongeoorloofde toegang </a:t>
            </a:r>
            <a:r>
              <a:rPr lang="nl-NL" sz="2000" dirty="0"/>
              <a:t>tot doorgezonden, opgeslagen of anderszins verwerkte </a:t>
            </a:r>
            <a:r>
              <a:rPr lang="nl-NL" sz="2000" dirty="0" smtClean="0"/>
              <a:t>gegevens. </a:t>
            </a:r>
            <a:r>
              <a:rPr lang="nl-NL" sz="2000" dirty="0"/>
              <a:t/>
            </a:r>
            <a:br>
              <a:rPr lang="nl-NL" sz="2000" dirty="0"/>
            </a:br>
            <a:endParaRPr lang="nl-NL" sz="2000" dirty="0" smtClean="0"/>
          </a:p>
          <a:p>
            <a:pPr marL="0" indent="0">
              <a:buNone/>
            </a:pPr>
            <a:r>
              <a:rPr lang="nl-NL" sz="2000" dirty="0" smtClean="0"/>
              <a:t>Dus </a:t>
            </a:r>
            <a:r>
              <a:rPr lang="nl-NL" sz="2000" i="1" dirty="0" smtClean="0"/>
              <a:t>iedere</a:t>
            </a:r>
            <a:r>
              <a:rPr lang="nl-NL" sz="2000" dirty="0" smtClean="0"/>
              <a:t> beveiligingsinbreuk! </a:t>
            </a:r>
          </a:p>
          <a:p>
            <a:pPr marL="0" indent="0">
              <a:buNone/>
            </a:pPr>
            <a:r>
              <a:rPr lang="nl-NL" sz="2000" dirty="0" smtClean="0"/>
              <a:t>(b.v. ook </a:t>
            </a:r>
            <a:r>
              <a:rPr lang="nl-NL" sz="2000" dirty="0" err="1" smtClean="0"/>
              <a:t>ransomware</a:t>
            </a:r>
            <a:r>
              <a:rPr lang="nl-NL" sz="2000" dirty="0" smtClean="0"/>
              <a:t>).</a:t>
            </a:r>
            <a:endParaRPr lang="nl-NL" sz="2000" dirty="0"/>
          </a:p>
        </p:txBody>
      </p:sp>
      <p:pic>
        <p:nvPicPr>
          <p:cNvPr id="6" name="Afbeelding 5">
            <a:extLst>
              <a:ext uri="{FF2B5EF4-FFF2-40B4-BE49-F238E27FC236}">
                <a16:creationId xmlns:a16="http://schemas.microsoft.com/office/drawing/2014/main" xmlns="" id="{AFD30064-9A89-4F3E-A071-CEA474AAC1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9664" y="726411"/>
            <a:ext cx="3024336" cy="1973628"/>
          </a:xfrm>
          <a:prstGeom prst="rect">
            <a:avLst/>
          </a:prstGeom>
        </p:spPr>
      </p:pic>
      <p:sp>
        <p:nvSpPr>
          <p:cNvPr id="3" name="TextBox 2"/>
          <p:cNvSpPr txBox="1"/>
          <p:nvPr/>
        </p:nvSpPr>
        <p:spPr>
          <a:xfrm>
            <a:off x="6413766" y="5339823"/>
            <a:ext cx="233614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b="1" dirty="0" smtClean="0">
                <a:solidFill>
                  <a:schemeClr val="accent6">
                    <a:lumMod val="75000"/>
                  </a:schemeClr>
                </a:solidFill>
              </a:rPr>
              <a:t>CSIRT Saxion</a:t>
            </a:r>
          </a:p>
          <a:p>
            <a:r>
              <a:rPr lang="nl-NL" b="1" dirty="0" smtClean="0">
                <a:solidFill>
                  <a:schemeClr val="accent6">
                    <a:lumMod val="75000"/>
                  </a:schemeClr>
                </a:solidFill>
              </a:rPr>
              <a:t>(inschakelen) &gt;</a:t>
            </a:r>
          </a:p>
          <a:p>
            <a:r>
              <a:rPr lang="nl-NL" b="1" dirty="0" err="1" smtClean="0">
                <a:solidFill>
                  <a:schemeClr val="accent6">
                    <a:lumMod val="75000"/>
                  </a:schemeClr>
                </a:solidFill>
              </a:rPr>
              <a:t>CSIRT@saxion.nl</a:t>
            </a:r>
            <a:endParaRPr lang="nl-NL" b="1" dirty="0">
              <a:solidFill>
                <a:schemeClr val="accent6">
                  <a:lumMod val="75000"/>
                </a:schemeClr>
              </a:solidFill>
            </a:endParaRPr>
          </a:p>
        </p:txBody>
      </p:sp>
      <p:sp>
        <p:nvSpPr>
          <p:cNvPr id="7" name="Tekstvak 6"/>
          <p:cNvSpPr txBox="1"/>
          <p:nvPr/>
        </p:nvSpPr>
        <p:spPr>
          <a:xfrm>
            <a:off x="5082074" y="5155157"/>
            <a:ext cx="1069524" cy="369332"/>
          </a:xfrm>
          <a:prstGeom prst="rect">
            <a:avLst/>
          </a:prstGeom>
          <a:noFill/>
        </p:spPr>
        <p:txBody>
          <a:bodyPr wrap="none" rtlCol="0">
            <a:spAutoFit/>
          </a:bodyPr>
          <a:lstStyle/>
          <a:p>
            <a:r>
              <a:rPr lang="nl-NL" dirty="0" smtClean="0"/>
              <a:t>Melden:</a:t>
            </a:r>
            <a:endParaRPr lang="nl-NL" dirty="0"/>
          </a:p>
        </p:txBody>
      </p:sp>
    </p:spTree>
    <p:extLst>
      <p:ext uri="{BB962C8B-B14F-4D97-AF65-F5344CB8AC3E}">
        <p14:creationId xmlns:p14="http://schemas.microsoft.com/office/powerpoint/2010/main" val="314505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kstvak 1"/>
          <p:cNvSpPr txBox="1"/>
          <p:nvPr/>
        </p:nvSpPr>
        <p:spPr>
          <a:xfrm>
            <a:off x="3284759" y="557862"/>
            <a:ext cx="5402041" cy="461665"/>
          </a:xfrm>
          <a:prstGeom prst="rect">
            <a:avLst/>
          </a:prstGeom>
          <a:noFill/>
        </p:spPr>
        <p:txBody>
          <a:bodyPr wrap="square" rtlCol="0">
            <a:spAutoFit/>
          </a:bodyPr>
          <a:lstStyle/>
          <a:p>
            <a:r>
              <a:rPr lang="nl-NL" sz="2400" b="1" dirty="0" smtClean="0"/>
              <a:t>Meldplicht datalekken</a:t>
            </a:r>
            <a:endParaRPr lang="nl-NL" sz="2400" b="1" dirty="0"/>
          </a:p>
        </p:txBody>
      </p:sp>
      <p:sp>
        <p:nvSpPr>
          <p:cNvPr id="4" name="Title 1"/>
          <p:cNvSpPr txBox="1">
            <a:spLocks/>
          </p:cNvSpPr>
          <p:nvPr/>
        </p:nvSpPr>
        <p:spPr>
          <a:xfrm>
            <a:off x="394094" y="1700808"/>
            <a:ext cx="8426377" cy="4608512"/>
          </a:xfrm>
          <a:prstGeom prst="rect">
            <a:avLst/>
          </a:prstGeom>
        </p:spPr>
        <p:txBody>
          <a:bodyPr vert="horz" lIns="91440" tIns="45720" rIns="91440" bIns="45720" rtlCol="0" anchor="t">
            <a:normAutofit/>
          </a:bodyPr>
          <a:lstStyle/>
          <a:p>
            <a:pPr marL="0" marR="0" lvl="0" indent="0" algn="l" defTabSz="457200" rtl="0" eaLnBrk="1" fontAlgn="auto" latinLnBrk="0" hangingPunct="1">
              <a:spcBef>
                <a:spcPct val="0"/>
              </a:spcBef>
              <a:spcAft>
                <a:spcPts val="600"/>
              </a:spcAft>
              <a:buClrTx/>
              <a:buSzTx/>
              <a:buFontTx/>
              <a:buNone/>
              <a:tabLst/>
              <a:defRPr/>
            </a:pPr>
            <a:endParaRPr kumimoji="0" lang="en-US" sz="1600" b="0" i="0" u="none" strike="noStrike" kern="1200" cap="none" spc="0" normalizeH="0" baseline="0" noProof="0" dirty="0">
              <a:ln>
                <a:noFill/>
              </a:ln>
              <a:effectLst/>
              <a:uLnTx/>
              <a:uFillTx/>
              <a:latin typeface="Calibri"/>
              <a:ea typeface="+mj-ea"/>
              <a:cs typeface="Calibri"/>
            </a:endParaRPr>
          </a:p>
        </p:txBody>
      </p:sp>
      <p:sp>
        <p:nvSpPr>
          <p:cNvPr id="5" name="Tijdelijke aanduiding voor inhoud 4"/>
          <p:cNvSpPr>
            <a:spLocks noGrp="1"/>
          </p:cNvSpPr>
          <p:nvPr>
            <p:ph idx="1"/>
          </p:nvPr>
        </p:nvSpPr>
        <p:spPr>
          <a:xfrm>
            <a:off x="467544" y="2034176"/>
            <a:ext cx="8219256" cy="4525963"/>
          </a:xfrm>
        </p:spPr>
        <p:txBody>
          <a:bodyPr>
            <a:normAutofit fontScale="85000" lnSpcReduction="10000"/>
          </a:bodyPr>
          <a:lstStyle/>
          <a:p>
            <a:pPr marL="0" indent="0">
              <a:buNone/>
            </a:pPr>
            <a:r>
              <a:rPr lang="nl-NL" sz="2000" dirty="0">
                <a:cs typeface="Arial" panose="020B0604020202020204" pitchFamily="34" charset="0"/>
              </a:rPr>
              <a:t>Bij een inbreuk op de beveiliging van </a:t>
            </a:r>
            <a:endParaRPr lang="nl-NL" sz="2000" dirty="0" smtClean="0">
              <a:cs typeface="Arial" panose="020B0604020202020204" pitchFamily="34" charset="0"/>
            </a:endParaRPr>
          </a:p>
          <a:p>
            <a:pPr marL="0" indent="0">
              <a:buNone/>
            </a:pPr>
            <a:r>
              <a:rPr lang="nl-NL" sz="2000" dirty="0" smtClean="0">
                <a:cs typeface="Arial" panose="020B0604020202020204" pitchFamily="34" charset="0"/>
              </a:rPr>
              <a:t>persoonsgegevens </a:t>
            </a:r>
            <a:r>
              <a:rPr lang="nl-NL" sz="2000" dirty="0">
                <a:cs typeface="Arial" panose="020B0604020202020204" pitchFamily="34" charset="0"/>
              </a:rPr>
              <a:t>dient </a:t>
            </a:r>
            <a:r>
              <a:rPr lang="nl-NL" sz="2000" u="sng" dirty="0">
                <a:cs typeface="Arial" panose="020B0604020202020204" pitchFamily="34" charset="0"/>
              </a:rPr>
              <a:t>verantwoordelijke</a:t>
            </a:r>
            <a:r>
              <a:rPr lang="nl-NL" sz="2000" dirty="0">
                <a:cs typeface="Arial" panose="020B0604020202020204" pitchFamily="34" charset="0"/>
              </a:rPr>
              <a:t> </a:t>
            </a:r>
            <a:endParaRPr lang="nl-NL" sz="2000" dirty="0" smtClean="0">
              <a:cs typeface="Arial" panose="020B0604020202020204" pitchFamily="34" charset="0"/>
            </a:endParaRPr>
          </a:p>
          <a:p>
            <a:pPr marL="0" indent="0">
              <a:buNone/>
            </a:pPr>
            <a:r>
              <a:rPr lang="nl-NL" sz="2000" dirty="0" smtClean="0">
                <a:cs typeface="Arial" panose="020B0604020202020204" pitchFamily="34" charset="0"/>
              </a:rPr>
              <a:t>melding </a:t>
            </a:r>
            <a:r>
              <a:rPr lang="nl-NL" sz="2000" dirty="0">
                <a:cs typeface="Arial" panose="020B0604020202020204" pitchFamily="34" charset="0"/>
              </a:rPr>
              <a:t>te doen </a:t>
            </a:r>
            <a:r>
              <a:rPr lang="nl-NL" sz="2000" dirty="0" smtClean="0">
                <a:cs typeface="Arial" panose="020B0604020202020204" pitchFamily="34" charset="0"/>
              </a:rPr>
              <a:t>bij (</a:t>
            </a:r>
            <a:r>
              <a:rPr lang="nl-NL" sz="2000" dirty="0" smtClean="0">
                <a:solidFill>
                  <a:schemeClr val="accent6">
                    <a:lumMod val="75000"/>
                  </a:schemeClr>
                </a:solidFill>
                <a:cs typeface="Arial" panose="020B0604020202020204" pitchFamily="34" charset="0"/>
              </a:rPr>
              <a:t>altijd</a:t>
            </a:r>
            <a:r>
              <a:rPr lang="nl-NL" sz="2000" dirty="0" smtClean="0">
                <a:cs typeface="Arial" panose="020B0604020202020204" pitchFamily="34" charset="0"/>
              </a:rPr>
              <a:t> </a:t>
            </a:r>
            <a:r>
              <a:rPr lang="nl-NL" sz="2000" u="sng" dirty="0" smtClean="0">
                <a:solidFill>
                  <a:schemeClr val="accent6">
                    <a:lumMod val="75000"/>
                  </a:schemeClr>
                </a:solidFill>
                <a:cs typeface="Arial" panose="020B0604020202020204" pitchFamily="34" charset="0"/>
              </a:rPr>
              <a:t>via CSIRT / FG - Saxion</a:t>
            </a:r>
            <a:r>
              <a:rPr lang="nl-NL" sz="2000" dirty="0" smtClean="0">
                <a:cs typeface="Arial" panose="020B0604020202020204" pitchFamily="34" charset="0"/>
              </a:rPr>
              <a:t>):</a:t>
            </a:r>
            <a:endParaRPr lang="nl-NL" sz="2000" dirty="0">
              <a:cs typeface="Arial" panose="020B0604020202020204" pitchFamily="34" charset="0"/>
            </a:endParaRPr>
          </a:p>
          <a:p>
            <a:pPr marL="0" indent="0">
              <a:buNone/>
            </a:pPr>
            <a:endParaRPr lang="nl-NL" sz="2000" b="1" dirty="0">
              <a:cs typeface="Arial" panose="020B0604020202020204" pitchFamily="34" charset="0"/>
            </a:endParaRPr>
          </a:p>
          <a:p>
            <a:pPr marL="0" indent="0">
              <a:buNone/>
            </a:pPr>
            <a:r>
              <a:rPr lang="nl-NL" sz="2000" b="1" dirty="0">
                <a:cs typeface="Arial" panose="020B0604020202020204" pitchFamily="34" charset="0"/>
              </a:rPr>
              <a:t>Autoriteit Persoonsgegevens </a:t>
            </a:r>
            <a:r>
              <a:rPr lang="nl-NL" sz="2000" dirty="0">
                <a:cs typeface="Arial" panose="020B0604020202020204" pitchFamily="34" charset="0"/>
              </a:rPr>
              <a:t>:</a:t>
            </a:r>
          </a:p>
          <a:p>
            <a:r>
              <a:rPr lang="nl-NL" sz="2000" dirty="0">
                <a:cs typeface="Arial" panose="020B0604020202020204" pitchFamily="34" charset="0"/>
              </a:rPr>
              <a:t>Onmiddellijk, niet later dan 72 </a:t>
            </a:r>
            <a:r>
              <a:rPr lang="nl-NL" sz="2000" dirty="0" smtClean="0">
                <a:cs typeface="Arial" panose="020B0604020202020204" pitchFamily="34" charset="0"/>
              </a:rPr>
              <a:t>uur</a:t>
            </a:r>
          </a:p>
          <a:p>
            <a:r>
              <a:rPr lang="nl-NL" sz="2000" dirty="0" smtClean="0"/>
              <a:t>Tenzij </a:t>
            </a:r>
            <a:r>
              <a:rPr lang="nl-NL" sz="2000" dirty="0"/>
              <a:t>het niet waarschijnlijk is dat de inbreuk in verband met persoonsgegevens een risico inhoudt voor de </a:t>
            </a:r>
            <a:r>
              <a:rPr lang="nl-NL" sz="2000" u="sng" dirty="0"/>
              <a:t>rechten en vrijheden van natuurlijke </a:t>
            </a:r>
            <a:r>
              <a:rPr lang="nl-NL" sz="2000" u="sng" dirty="0" smtClean="0"/>
              <a:t>personen</a:t>
            </a:r>
            <a:r>
              <a:rPr lang="nl-NL" sz="2000" dirty="0" smtClean="0"/>
              <a:t> (afweging verantwoordelijke met FG Saxion)   &gt;</a:t>
            </a:r>
          </a:p>
          <a:p>
            <a:r>
              <a:rPr lang="nl-NL" sz="2000" dirty="0"/>
              <a:t>V</a:t>
            </a:r>
            <a:r>
              <a:rPr lang="nl-NL" sz="2000" dirty="0" smtClean="0"/>
              <a:t>astleggen in (privacy-)administratie Saxion </a:t>
            </a:r>
            <a:r>
              <a:rPr lang="nl-NL" sz="1600" dirty="0" smtClean="0"/>
              <a:t>(melding en afweging)</a:t>
            </a:r>
            <a:r>
              <a:rPr lang="nl-NL" sz="1600" b="1" dirty="0" smtClean="0"/>
              <a:t>.</a:t>
            </a:r>
            <a:endParaRPr lang="nl-NL" sz="1600" dirty="0">
              <a:cs typeface="Arial" panose="020B0604020202020204" pitchFamily="34" charset="0"/>
            </a:endParaRPr>
          </a:p>
          <a:p>
            <a:pPr marL="0" indent="0">
              <a:buNone/>
            </a:pPr>
            <a:endParaRPr lang="nl-NL" sz="2000" dirty="0">
              <a:cs typeface="Arial" panose="020B0604020202020204" pitchFamily="34" charset="0"/>
            </a:endParaRPr>
          </a:p>
          <a:p>
            <a:pPr marL="0" indent="0">
              <a:buNone/>
            </a:pPr>
            <a:r>
              <a:rPr lang="nl-NL" sz="2000" b="1" dirty="0">
                <a:cs typeface="Arial" panose="020B0604020202020204" pitchFamily="34" charset="0"/>
              </a:rPr>
              <a:t>Betrokkene</a:t>
            </a:r>
            <a:r>
              <a:rPr lang="nl-NL" sz="2000" dirty="0">
                <a:cs typeface="Arial" panose="020B0604020202020204" pitchFamily="34" charset="0"/>
              </a:rPr>
              <a:t>:</a:t>
            </a:r>
          </a:p>
          <a:p>
            <a:r>
              <a:rPr lang="nl-NL" sz="2000" dirty="0">
                <a:cs typeface="Arial" panose="020B0604020202020204" pitchFamily="34" charset="0"/>
              </a:rPr>
              <a:t>Onmiddellijk</a:t>
            </a:r>
          </a:p>
          <a:p>
            <a:r>
              <a:rPr lang="nl-NL" sz="2000" dirty="0"/>
              <a:t>Wanneer het datalek een </a:t>
            </a:r>
            <a:r>
              <a:rPr lang="nl-NL" sz="2000" u="sng" dirty="0"/>
              <a:t>hoog risico inhoudt </a:t>
            </a:r>
            <a:r>
              <a:rPr lang="nl-NL" sz="2000" dirty="0"/>
              <a:t>voor de </a:t>
            </a:r>
            <a:r>
              <a:rPr lang="nl-NL" sz="2000" u="sng" dirty="0"/>
              <a:t>rechten en vrijheden van natuurlijke personen</a:t>
            </a:r>
            <a:r>
              <a:rPr lang="nl-NL" sz="2000" dirty="0"/>
              <a:t>, deelt de verwerkingsverantwoordelijke de betrokkene het datalek onverwijld </a:t>
            </a:r>
            <a:r>
              <a:rPr lang="nl-NL" sz="2000" dirty="0" smtClean="0"/>
              <a:t>mee.</a:t>
            </a:r>
            <a:endParaRPr lang="nl-NL" sz="2000" dirty="0">
              <a:cs typeface="Arial" panose="020B0604020202020204" pitchFamily="34" charset="0"/>
            </a:endParaRPr>
          </a:p>
          <a:p>
            <a:pPr marL="0" indent="0">
              <a:buNone/>
            </a:pPr>
            <a:endParaRPr lang="nl-NL" sz="2000" dirty="0"/>
          </a:p>
        </p:txBody>
      </p:sp>
      <p:pic>
        <p:nvPicPr>
          <p:cNvPr id="6" name="Afbeelding 5">
            <a:extLst>
              <a:ext uri="{FF2B5EF4-FFF2-40B4-BE49-F238E27FC236}">
                <a16:creationId xmlns:a16="http://schemas.microsoft.com/office/drawing/2014/main" xmlns="" id="{AFD30064-9A89-4F3E-A071-CEA474AAC1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12160" y="1417043"/>
            <a:ext cx="3024336" cy="1973628"/>
          </a:xfrm>
          <a:prstGeom prst="rect">
            <a:avLst/>
          </a:prstGeom>
        </p:spPr>
      </p:pic>
    </p:spTree>
    <p:extLst>
      <p:ext uri="{BB962C8B-B14F-4D97-AF65-F5344CB8AC3E}">
        <p14:creationId xmlns:p14="http://schemas.microsoft.com/office/powerpoint/2010/main" val="4521351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3"/>
          <a:stretch>
            <a:fillRect/>
          </a:stretch>
        </p:blipFill>
        <p:spPr>
          <a:xfrm>
            <a:off x="0" y="0"/>
            <a:ext cx="9144000" cy="6858000"/>
          </a:xfrm>
          <a:prstGeom prst="rect">
            <a:avLst/>
          </a:prstGeom>
        </p:spPr>
      </p:pic>
      <p:sp>
        <p:nvSpPr>
          <p:cNvPr id="9" name="Gestreepte pijl rechts 8"/>
          <p:cNvSpPr/>
          <p:nvPr/>
        </p:nvSpPr>
        <p:spPr>
          <a:xfrm rot="5400000">
            <a:off x="340296" y="2347818"/>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0" name="Gestreepte pijl rechts 9"/>
          <p:cNvSpPr/>
          <p:nvPr/>
        </p:nvSpPr>
        <p:spPr>
          <a:xfrm>
            <a:off x="2534934" y="6056697"/>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2" name="Gestreepte pijl rechts 11"/>
          <p:cNvSpPr/>
          <p:nvPr/>
        </p:nvSpPr>
        <p:spPr>
          <a:xfrm rot="5400000">
            <a:off x="340296" y="4259365"/>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3" name="Gestreepte pijl rechts 12"/>
          <p:cNvSpPr/>
          <p:nvPr/>
        </p:nvSpPr>
        <p:spPr>
          <a:xfrm>
            <a:off x="8231324" y="572815"/>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dirty="0"/>
          </a:p>
        </p:txBody>
      </p:sp>
      <p:sp>
        <p:nvSpPr>
          <p:cNvPr id="14" name="Gestreepte pijl rechts 13"/>
          <p:cNvSpPr/>
          <p:nvPr/>
        </p:nvSpPr>
        <p:spPr>
          <a:xfrm rot="16200000">
            <a:off x="8231324" y="2333762"/>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5" name="Gestreepte pijl rechts 14"/>
          <p:cNvSpPr/>
          <p:nvPr/>
        </p:nvSpPr>
        <p:spPr>
          <a:xfrm rot="16200000">
            <a:off x="8254752" y="4058491"/>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6" name="Gestreepte pijl rechts 15"/>
          <p:cNvSpPr/>
          <p:nvPr/>
        </p:nvSpPr>
        <p:spPr>
          <a:xfrm>
            <a:off x="6177018" y="6054563"/>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7" name="Gestreepte pijl rechts 16"/>
          <p:cNvSpPr/>
          <p:nvPr/>
        </p:nvSpPr>
        <p:spPr>
          <a:xfrm>
            <a:off x="4355976" y="6056697"/>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8" name="Tekstvak 17"/>
          <p:cNvSpPr txBox="1"/>
          <p:nvPr/>
        </p:nvSpPr>
        <p:spPr>
          <a:xfrm>
            <a:off x="2737644" y="612154"/>
            <a:ext cx="2088232" cy="95410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nl-NL" sz="2800" dirty="0" smtClean="0"/>
              <a:t>GDPR</a:t>
            </a:r>
          </a:p>
          <a:p>
            <a:pPr algn="ctr"/>
            <a:r>
              <a:rPr lang="nl-NL" sz="2800" dirty="0" smtClean="0"/>
              <a:t> AVG</a:t>
            </a:r>
            <a:endParaRPr lang="nl-NL" sz="2800" dirty="0"/>
          </a:p>
        </p:txBody>
      </p:sp>
      <p:pic>
        <p:nvPicPr>
          <p:cNvPr id="19" name="Content Placeholder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15794" y="60437"/>
            <a:ext cx="2069144" cy="1240382"/>
          </a:xfrm>
          <a:prstGeom prst="rect">
            <a:avLst/>
          </a:prstGeom>
        </p:spPr>
      </p:pic>
    </p:spTree>
    <p:extLst>
      <p:ext uri="{BB962C8B-B14F-4D97-AF65-F5344CB8AC3E}">
        <p14:creationId xmlns:p14="http://schemas.microsoft.com/office/powerpoint/2010/main" val="19178457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71800" y="260648"/>
            <a:ext cx="6120680" cy="1143000"/>
          </a:xfrm>
        </p:spPr>
        <p:txBody>
          <a:bodyPr/>
          <a:lstStyle/>
          <a:p>
            <a:r>
              <a:rPr lang="nl-NL" dirty="0" smtClean="0"/>
              <a:t>Waarom ‘AVG’ belangrijk voor/bij onderzoek ?</a:t>
            </a:r>
            <a:endParaRPr lang="nl-NL" dirty="0"/>
          </a:p>
        </p:txBody>
      </p:sp>
      <p:sp>
        <p:nvSpPr>
          <p:cNvPr id="3" name="Tijdelijke aanduiding voor inhoud 2"/>
          <p:cNvSpPr>
            <a:spLocks noGrp="1"/>
          </p:cNvSpPr>
          <p:nvPr>
            <p:ph sz="quarter" idx="13"/>
          </p:nvPr>
        </p:nvSpPr>
        <p:spPr>
          <a:xfrm>
            <a:off x="246460" y="1772816"/>
            <a:ext cx="8892480" cy="3888432"/>
          </a:xfrm>
        </p:spPr>
        <p:txBody>
          <a:bodyPr/>
          <a:lstStyle/>
          <a:p>
            <a:pPr marL="0" indent="0">
              <a:buNone/>
            </a:pPr>
            <a:endParaRPr lang="nl-NL" dirty="0" smtClean="0"/>
          </a:p>
          <a:p>
            <a:r>
              <a:rPr lang="nl-NL" sz="2000" b="1" dirty="0" smtClean="0"/>
              <a:t>Goede en ethische omgang </a:t>
            </a:r>
            <a:r>
              <a:rPr lang="nl-NL" sz="2000" dirty="0" smtClean="0"/>
              <a:t>met data is waardevol;</a:t>
            </a:r>
          </a:p>
          <a:p>
            <a:r>
              <a:rPr lang="nl-NL" sz="2000" dirty="0"/>
              <a:t>Komt </a:t>
            </a:r>
            <a:r>
              <a:rPr lang="nl-NL" sz="2000" b="1" dirty="0"/>
              <a:t>betrouwbaarheid (en resultaten) van onderzoek </a:t>
            </a:r>
            <a:r>
              <a:rPr lang="nl-NL" sz="2000" dirty="0"/>
              <a:t>ten </a:t>
            </a:r>
            <a:r>
              <a:rPr lang="nl-NL" sz="2000" dirty="0" smtClean="0"/>
              <a:t>goede en</a:t>
            </a:r>
            <a:endParaRPr lang="nl-NL" sz="2000" dirty="0"/>
          </a:p>
          <a:p>
            <a:r>
              <a:rPr lang="nl-NL" sz="2000" dirty="0"/>
              <a:t>Vergroot </a:t>
            </a:r>
            <a:r>
              <a:rPr lang="nl-NL" sz="2000" b="1" dirty="0"/>
              <a:t>vertrouwen van burgers en </a:t>
            </a:r>
            <a:r>
              <a:rPr lang="nl-NL" sz="2000" b="1" dirty="0" smtClean="0"/>
              <a:t>onderzoeksobjecten</a:t>
            </a:r>
            <a:r>
              <a:rPr lang="nl-NL" sz="2000" dirty="0" smtClean="0"/>
              <a:t>.</a:t>
            </a:r>
            <a:endParaRPr lang="nl-NL" sz="2000" dirty="0"/>
          </a:p>
          <a:p>
            <a:r>
              <a:rPr lang="nl-NL" sz="2000" b="1" dirty="0" smtClean="0"/>
              <a:t>Eis voor projectaanvragen </a:t>
            </a:r>
            <a:r>
              <a:rPr lang="nl-NL" sz="2000" dirty="0" smtClean="0"/>
              <a:t>(NWO/</a:t>
            </a:r>
            <a:r>
              <a:rPr lang="nl-NL" sz="2000" dirty="0" err="1" smtClean="0"/>
              <a:t>Eur</a:t>
            </a:r>
            <a:r>
              <a:rPr lang="nl-NL" sz="2000" dirty="0" smtClean="0"/>
              <a:t>. subsidies);</a:t>
            </a:r>
          </a:p>
          <a:p>
            <a:r>
              <a:rPr lang="nl-NL" sz="2000" b="1" dirty="0" smtClean="0"/>
              <a:t>Eis consortiumpartners </a:t>
            </a:r>
            <a:r>
              <a:rPr lang="nl-NL" sz="2000" dirty="0" smtClean="0"/>
              <a:t>&gt; datamanagement op orde, </a:t>
            </a:r>
            <a:r>
              <a:rPr lang="nl-NL" sz="2000" b="1" dirty="0" smtClean="0"/>
              <a:t>anders stoppen</a:t>
            </a:r>
            <a:r>
              <a:rPr lang="nl-NL" sz="2000" dirty="0" smtClean="0"/>
              <a:t>;</a:t>
            </a:r>
          </a:p>
          <a:p>
            <a:r>
              <a:rPr lang="nl-NL" sz="2000" dirty="0" smtClean="0"/>
              <a:t>Schending van wet kan leiden tot </a:t>
            </a:r>
            <a:r>
              <a:rPr lang="nl-NL" sz="2000" b="1" dirty="0" smtClean="0"/>
              <a:t>reputatieschade</a:t>
            </a:r>
            <a:r>
              <a:rPr lang="nl-NL" sz="2000" dirty="0" smtClean="0"/>
              <a:t> en negatieve </a:t>
            </a:r>
            <a:r>
              <a:rPr lang="nl-NL" sz="2000" dirty="0" smtClean="0"/>
              <a:t>media</a:t>
            </a:r>
            <a:r>
              <a:rPr lang="nl-NL" sz="2000" dirty="0" smtClean="0"/>
              <a:t>;</a:t>
            </a:r>
          </a:p>
          <a:p>
            <a:r>
              <a:rPr lang="nl-NL" sz="2000" dirty="0" smtClean="0"/>
              <a:t>Schending van wet kan leiden tot </a:t>
            </a:r>
            <a:r>
              <a:rPr lang="nl-NL" sz="2000" b="1" dirty="0" smtClean="0"/>
              <a:t>hoge boetes </a:t>
            </a:r>
            <a:r>
              <a:rPr lang="nl-NL" sz="1200" dirty="0" smtClean="0"/>
              <a:t>(kunnen oplopen tot 10 / 20 miljoen euro) </a:t>
            </a:r>
            <a:r>
              <a:rPr lang="nl-NL" sz="2000" dirty="0" smtClean="0"/>
              <a:t>per schending van de AVG.</a:t>
            </a:r>
            <a:endParaRPr lang="nl-NL" sz="2000" dirty="0"/>
          </a:p>
          <a:p>
            <a:endParaRPr lang="nl-NL" sz="2000" dirty="0" smtClean="0"/>
          </a:p>
          <a:p>
            <a:pPr marL="0" indent="0">
              <a:buNone/>
            </a:pPr>
            <a:endParaRPr lang="nl-NL" sz="1200" dirty="0" smtClean="0"/>
          </a:p>
          <a:p>
            <a:pPr marL="0" indent="0">
              <a:buNone/>
            </a:pPr>
            <a:r>
              <a:rPr lang="nl-NL" sz="1200" dirty="0" smtClean="0"/>
              <a:t>Bron</a:t>
            </a:r>
            <a:r>
              <a:rPr lang="nl-NL" sz="1200" dirty="0"/>
              <a:t>: </a:t>
            </a:r>
          </a:p>
          <a:p>
            <a:pPr marL="0" indent="0">
              <a:buNone/>
            </a:pPr>
            <a:r>
              <a:rPr lang="nl-NL" sz="1200" dirty="0" smtClean="0"/>
              <a:t>Consultatieversie </a:t>
            </a:r>
            <a:r>
              <a:rPr lang="nl-NL" sz="1200" dirty="0"/>
              <a:t>Gedragscode (VSNU) voor gebruik persoonsgegevens in Wetenschappelijk Onderzoek</a:t>
            </a:r>
          </a:p>
          <a:p>
            <a:pPr marL="0" indent="0">
              <a:buNone/>
            </a:pPr>
            <a:endParaRPr lang="nl-NL" sz="800" dirty="0" smtClean="0"/>
          </a:p>
        </p:txBody>
      </p:sp>
    </p:spTree>
    <p:extLst>
      <p:ext uri="{BB962C8B-B14F-4D97-AF65-F5344CB8AC3E}">
        <p14:creationId xmlns:p14="http://schemas.microsoft.com/office/powerpoint/2010/main" val="48997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5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50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nodeType="afterEffect">
                                  <p:stCondLst>
                                    <p:cond delay="150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6000"/>
                            </p:stCondLst>
                            <p:childTnLst>
                              <p:par>
                                <p:cTn id="20" presetID="1" presetClass="entr" presetSubtype="0" fill="hold" nodeType="afterEffect">
                                  <p:stCondLst>
                                    <p:cond delay="150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par>
                          <p:cTn id="22" fill="hold">
                            <p:stCondLst>
                              <p:cond delay="7500"/>
                            </p:stCondLst>
                            <p:childTnLst>
                              <p:par>
                                <p:cTn id="23" presetID="1" presetClass="entr" presetSubtype="0" fill="hold" nodeType="afterEffect">
                                  <p:stCondLst>
                                    <p:cond delay="150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394094" y="1700808"/>
            <a:ext cx="8426377" cy="4608512"/>
          </a:xfrm>
          <a:prstGeom prst="rect">
            <a:avLst/>
          </a:prstGeom>
        </p:spPr>
        <p:txBody>
          <a:bodyPr vert="horz" lIns="91440" tIns="45720" rIns="91440" bIns="45720" rtlCol="0" anchor="t">
            <a:normAutofit/>
          </a:bodyPr>
          <a:lstStyle/>
          <a:p>
            <a:pPr marL="0" marR="0" lvl="0" indent="0" algn="l" defTabSz="457200" rtl="0" eaLnBrk="1" fontAlgn="auto" latinLnBrk="0" hangingPunct="1">
              <a:spcBef>
                <a:spcPct val="0"/>
              </a:spcBef>
              <a:spcAft>
                <a:spcPts val="600"/>
              </a:spcAft>
              <a:buClrTx/>
              <a:buSzTx/>
              <a:buFontTx/>
              <a:buNone/>
              <a:tabLst/>
              <a:defRPr/>
            </a:pPr>
            <a:endParaRPr kumimoji="0" lang="en-US" sz="1600" b="0" i="0" u="none" strike="noStrike" kern="1200" cap="none" spc="0" normalizeH="0" baseline="0" noProof="0" dirty="0">
              <a:ln>
                <a:noFill/>
              </a:ln>
              <a:effectLst/>
              <a:uLnTx/>
              <a:uFillTx/>
              <a:latin typeface="Calibri"/>
              <a:ea typeface="+mj-ea"/>
              <a:cs typeface="Calibri"/>
            </a:endParaRPr>
          </a:p>
        </p:txBody>
      </p:sp>
      <p:sp>
        <p:nvSpPr>
          <p:cNvPr id="5" name="Tijdelijke aanduiding voor inhoud 4"/>
          <p:cNvSpPr>
            <a:spLocks noGrp="1"/>
          </p:cNvSpPr>
          <p:nvPr>
            <p:ph idx="1"/>
          </p:nvPr>
        </p:nvSpPr>
        <p:spPr>
          <a:xfrm>
            <a:off x="179512" y="1905500"/>
            <a:ext cx="8507288" cy="4952500"/>
          </a:xfrm>
        </p:spPr>
        <p:txBody>
          <a:bodyPr>
            <a:normAutofit fontScale="77500" lnSpcReduction="20000"/>
          </a:bodyPr>
          <a:lstStyle/>
          <a:p>
            <a:pPr marL="0" indent="0" algn="ctr">
              <a:buNone/>
            </a:pPr>
            <a:r>
              <a:rPr lang="nl-NL" dirty="0" smtClean="0"/>
              <a:t>Wet bescherming persoonsgegevens</a:t>
            </a:r>
          </a:p>
          <a:p>
            <a:pPr marL="0" indent="0" algn="ctr">
              <a:buNone/>
            </a:pPr>
            <a:endParaRPr lang="nl-NL" dirty="0"/>
          </a:p>
          <a:p>
            <a:pPr marL="0" indent="0" algn="ctr">
              <a:buNone/>
            </a:pPr>
            <a:endParaRPr lang="nl-NL" dirty="0" smtClean="0"/>
          </a:p>
          <a:p>
            <a:pPr marL="0" indent="0" algn="ctr">
              <a:buNone/>
            </a:pPr>
            <a:endParaRPr lang="nl-NL" dirty="0" smtClean="0"/>
          </a:p>
          <a:p>
            <a:pPr marL="0" indent="0" algn="ctr">
              <a:buNone/>
            </a:pPr>
            <a:endParaRPr lang="nl-NL" dirty="0" smtClean="0"/>
          </a:p>
          <a:p>
            <a:pPr marL="0" indent="0" algn="ctr">
              <a:buNone/>
            </a:pPr>
            <a:endParaRPr lang="nl-NL" dirty="0" smtClean="0"/>
          </a:p>
          <a:p>
            <a:pPr marL="0" indent="0" algn="ctr">
              <a:buNone/>
            </a:pPr>
            <a:r>
              <a:rPr lang="nl-NL" b="1" dirty="0" smtClean="0"/>
              <a:t>Algemene Verordening </a:t>
            </a:r>
            <a:r>
              <a:rPr lang="nl-NL" b="1" dirty="0"/>
              <a:t>G</a:t>
            </a:r>
            <a:r>
              <a:rPr lang="nl-NL" b="1" dirty="0" smtClean="0"/>
              <a:t>egevensbescherming</a:t>
            </a:r>
          </a:p>
          <a:p>
            <a:pPr marL="0" indent="0">
              <a:buNone/>
            </a:pPr>
            <a:endParaRPr lang="nl-NL" dirty="0"/>
          </a:p>
          <a:p>
            <a:pPr marL="0" indent="0">
              <a:buNone/>
            </a:pPr>
            <a:r>
              <a:rPr lang="nl-NL" sz="2000" b="1" dirty="0" smtClean="0"/>
              <a:t>Aanpalende wetgeving:</a:t>
            </a:r>
          </a:p>
          <a:p>
            <a:pPr marL="0" indent="0">
              <a:buNone/>
            </a:pPr>
            <a:r>
              <a:rPr lang="nl-NL" sz="2000" dirty="0" smtClean="0"/>
              <a:t>Telecommunicatiewet (‘Cookiewet’)</a:t>
            </a:r>
          </a:p>
          <a:p>
            <a:pPr marL="0" indent="0">
              <a:buNone/>
            </a:pPr>
            <a:r>
              <a:rPr lang="nl-NL" sz="2000" dirty="0" smtClean="0"/>
              <a:t>Auteurswet (portretrecht)</a:t>
            </a:r>
          </a:p>
          <a:p>
            <a:pPr marL="0" indent="0">
              <a:buNone/>
            </a:pPr>
            <a:r>
              <a:rPr lang="nl-NL" sz="2000" dirty="0" smtClean="0"/>
              <a:t>EVRM</a:t>
            </a:r>
          </a:p>
          <a:p>
            <a:pPr marL="0" indent="0">
              <a:buNone/>
            </a:pPr>
            <a:r>
              <a:rPr lang="nl-NL" sz="2000" dirty="0" smtClean="0"/>
              <a:t>Onrechtmatige daad (art. 6:162 BW)</a:t>
            </a:r>
          </a:p>
          <a:p>
            <a:pPr marL="0" indent="0">
              <a:buNone/>
            </a:pPr>
            <a:r>
              <a:rPr lang="nl-NL" sz="2000" dirty="0" smtClean="0"/>
              <a:t>Wet algemene bepalingen Burgerservicenummer</a:t>
            </a:r>
          </a:p>
          <a:p>
            <a:pPr marL="0" indent="0">
              <a:buNone/>
            </a:pPr>
            <a:r>
              <a:rPr lang="nl-NL" sz="2000" dirty="0" smtClean="0"/>
              <a:t>Specifieke en/of sectorale wetgeving voor overheidsorganen &gt; o.a. WHW</a:t>
            </a:r>
          </a:p>
          <a:p>
            <a:pPr marL="0" indent="0">
              <a:buNone/>
            </a:pPr>
            <a:r>
              <a:rPr lang="nl-NL" sz="2000" dirty="0" smtClean="0"/>
              <a:t>Databankenwet</a:t>
            </a:r>
          </a:p>
          <a:p>
            <a:pPr marL="0" indent="0">
              <a:buNone/>
            </a:pPr>
            <a:r>
              <a:rPr lang="nl-NL" sz="2000" dirty="0" err="1" smtClean="0"/>
              <a:t>WiV</a:t>
            </a:r>
            <a:r>
              <a:rPr lang="nl-NL" sz="2000" dirty="0" smtClean="0"/>
              <a:t> (Sleepwet) en aankomende </a:t>
            </a:r>
            <a:r>
              <a:rPr lang="nl-NL" sz="2000" dirty="0" smtClean="0">
                <a:solidFill>
                  <a:srgbClr val="00B050"/>
                </a:solidFill>
              </a:rPr>
              <a:t>e-Privacy wetgeving </a:t>
            </a:r>
            <a:r>
              <a:rPr lang="nl-NL" sz="2000" dirty="0" smtClean="0"/>
              <a:t>(ook mei ’18; streefdatum)</a:t>
            </a:r>
            <a:endParaRPr lang="nl-NL" sz="2000" dirty="0"/>
          </a:p>
        </p:txBody>
      </p:sp>
      <p:sp>
        <p:nvSpPr>
          <p:cNvPr id="3" name="Pijl-omlaag 2"/>
          <p:cNvSpPr/>
          <p:nvPr/>
        </p:nvSpPr>
        <p:spPr>
          <a:xfrm>
            <a:off x="3923928" y="2310060"/>
            <a:ext cx="936104" cy="136815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extBox 1"/>
          <p:cNvSpPr txBox="1"/>
          <p:nvPr/>
        </p:nvSpPr>
        <p:spPr>
          <a:xfrm>
            <a:off x="5940152" y="4116655"/>
            <a:ext cx="3139001" cy="830997"/>
          </a:xfrm>
          <a:prstGeom prst="rect">
            <a:avLst/>
          </a:prstGeom>
          <a:noFill/>
        </p:spPr>
        <p:txBody>
          <a:bodyPr wrap="none" rtlCol="0">
            <a:spAutoFit/>
          </a:bodyPr>
          <a:lstStyle/>
          <a:p>
            <a:r>
              <a:rPr lang="nl-NL" sz="1600" dirty="0" smtClean="0">
                <a:solidFill>
                  <a:srgbClr val="00B050"/>
                </a:solidFill>
              </a:rPr>
              <a:t>25 mei 2016 van toepassing</a:t>
            </a:r>
          </a:p>
          <a:p>
            <a:r>
              <a:rPr lang="nl-NL" sz="1600" dirty="0" smtClean="0">
                <a:solidFill>
                  <a:srgbClr val="00B050"/>
                </a:solidFill>
              </a:rPr>
              <a:t>25 mei 2018 handhaving (AP)</a:t>
            </a:r>
          </a:p>
          <a:p>
            <a:r>
              <a:rPr lang="nl-NL" sz="1600" dirty="0" smtClean="0">
                <a:solidFill>
                  <a:srgbClr val="00B050"/>
                </a:solidFill>
              </a:rPr>
              <a:t>    </a:t>
            </a:r>
            <a:r>
              <a:rPr lang="nl-NL" sz="1600" b="1" dirty="0" smtClean="0">
                <a:solidFill>
                  <a:srgbClr val="00B050"/>
                </a:solidFill>
              </a:rPr>
              <a:t>Plus Uitvoeringswet AVG</a:t>
            </a:r>
            <a:endParaRPr lang="nl-NL" sz="1600" b="1" dirty="0">
              <a:solidFill>
                <a:srgbClr val="00B050"/>
              </a:solidFill>
            </a:endParaRPr>
          </a:p>
        </p:txBody>
      </p:sp>
      <p:sp>
        <p:nvSpPr>
          <p:cNvPr id="6" name="TextBox 5"/>
          <p:cNvSpPr txBox="1"/>
          <p:nvPr/>
        </p:nvSpPr>
        <p:spPr>
          <a:xfrm>
            <a:off x="2820515" y="551387"/>
            <a:ext cx="5742278" cy="369332"/>
          </a:xfrm>
          <a:prstGeom prst="rect">
            <a:avLst/>
          </a:prstGeom>
          <a:noFill/>
        </p:spPr>
        <p:txBody>
          <a:bodyPr wrap="none" rtlCol="0">
            <a:spAutoFit/>
          </a:bodyPr>
          <a:lstStyle/>
          <a:p>
            <a:r>
              <a:rPr lang="nl-NL" dirty="0" smtClean="0"/>
              <a:t>Waar komt het vandaan en aanpalende wetgeving</a:t>
            </a:r>
            <a:endParaRPr lang="nl-NL" dirty="0"/>
          </a:p>
        </p:txBody>
      </p:sp>
    </p:spTree>
    <p:extLst>
      <p:ext uri="{BB962C8B-B14F-4D97-AF65-F5344CB8AC3E}">
        <p14:creationId xmlns:p14="http://schemas.microsoft.com/office/powerpoint/2010/main" val="23582708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741368"/>
          </a:xfrm>
          <a:prstGeom prst="rect">
            <a:avLst/>
          </a:prstGeom>
        </p:spPr>
      </p:pic>
    </p:spTree>
    <p:extLst>
      <p:ext uri="{BB962C8B-B14F-4D97-AF65-F5344CB8AC3E}">
        <p14:creationId xmlns:p14="http://schemas.microsoft.com/office/powerpoint/2010/main" val="2808050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55" name="Group"/>
          <p:cNvGrpSpPr/>
          <p:nvPr/>
        </p:nvGrpSpPr>
        <p:grpSpPr>
          <a:xfrm>
            <a:off x="2867953" y="147988"/>
            <a:ext cx="1802806" cy="1038918"/>
            <a:chOff x="-1" y="-1"/>
            <a:chExt cx="2563990" cy="1477571"/>
          </a:xfrm>
        </p:grpSpPr>
        <p:sp>
          <p:nvSpPr>
            <p:cNvPr id="551" name="Court Building"/>
            <p:cNvSpPr/>
            <p:nvPr/>
          </p:nvSpPr>
          <p:spPr>
            <a:xfrm>
              <a:off x="1223270" y="70187"/>
              <a:ext cx="889003" cy="889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158" y="3613"/>
                  </a:lnTo>
                  <a:lnTo>
                    <a:pt x="1158" y="4293"/>
                  </a:lnTo>
                  <a:lnTo>
                    <a:pt x="20444" y="4293"/>
                  </a:lnTo>
                  <a:lnTo>
                    <a:pt x="20444" y="3613"/>
                  </a:lnTo>
                  <a:lnTo>
                    <a:pt x="10800" y="0"/>
                  </a:lnTo>
                  <a:close/>
                  <a:moveTo>
                    <a:pt x="2354" y="4683"/>
                  </a:moveTo>
                  <a:lnTo>
                    <a:pt x="2354" y="6036"/>
                  </a:lnTo>
                  <a:lnTo>
                    <a:pt x="3269" y="6036"/>
                  </a:lnTo>
                  <a:lnTo>
                    <a:pt x="3269" y="6676"/>
                  </a:lnTo>
                  <a:cubicBezTo>
                    <a:pt x="3553" y="6676"/>
                    <a:pt x="3618" y="7023"/>
                    <a:pt x="3618" y="7023"/>
                  </a:cubicBezTo>
                  <a:lnTo>
                    <a:pt x="3618" y="15657"/>
                  </a:lnTo>
                  <a:lnTo>
                    <a:pt x="3346" y="15657"/>
                  </a:lnTo>
                  <a:lnTo>
                    <a:pt x="3346" y="16762"/>
                  </a:lnTo>
                  <a:lnTo>
                    <a:pt x="2354" y="16762"/>
                  </a:lnTo>
                  <a:lnTo>
                    <a:pt x="2354" y="18115"/>
                  </a:lnTo>
                  <a:lnTo>
                    <a:pt x="19246" y="18115"/>
                  </a:lnTo>
                  <a:lnTo>
                    <a:pt x="19246" y="16762"/>
                  </a:lnTo>
                  <a:lnTo>
                    <a:pt x="18254" y="16762"/>
                  </a:lnTo>
                  <a:lnTo>
                    <a:pt x="18254" y="15657"/>
                  </a:lnTo>
                  <a:lnTo>
                    <a:pt x="17984" y="15657"/>
                  </a:lnTo>
                  <a:lnTo>
                    <a:pt x="17984" y="7023"/>
                  </a:lnTo>
                  <a:cubicBezTo>
                    <a:pt x="17984" y="7023"/>
                    <a:pt x="18049" y="6676"/>
                    <a:pt x="18333" y="6676"/>
                  </a:cubicBezTo>
                  <a:lnTo>
                    <a:pt x="18333" y="6036"/>
                  </a:lnTo>
                  <a:lnTo>
                    <a:pt x="19246" y="6036"/>
                  </a:lnTo>
                  <a:lnTo>
                    <a:pt x="19246" y="4683"/>
                  </a:lnTo>
                  <a:lnTo>
                    <a:pt x="2354" y="4683"/>
                  </a:lnTo>
                  <a:close/>
                  <a:moveTo>
                    <a:pt x="5670" y="6036"/>
                  </a:moveTo>
                  <a:lnTo>
                    <a:pt x="7489" y="6036"/>
                  </a:lnTo>
                  <a:lnTo>
                    <a:pt x="7489" y="6676"/>
                  </a:lnTo>
                  <a:cubicBezTo>
                    <a:pt x="7773" y="6676"/>
                    <a:pt x="7838" y="7023"/>
                    <a:pt x="7838" y="7023"/>
                  </a:cubicBezTo>
                  <a:lnTo>
                    <a:pt x="7838" y="15657"/>
                  </a:lnTo>
                  <a:lnTo>
                    <a:pt x="7568" y="15657"/>
                  </a:lnTo>
                  <a:lnTo>
                    <a:pt x="7568" y="16762"/>
                  </a:lnTo>
                  <a:lnTo>
                    <a:pt x="5591" y="16762"/>
                  </a:lnTo>
                  <a:lnTo>
                    <a:pt x="5591" y="15657"/>
                  </a:lnTo>
                  <a:lnTo>
                    <a:pt x="5321" y="15657"/>
                  </a:lnTo>
                  <a:lnTo>
                    <a:pt x="5321" y="7023"/>
                  </a:lnTo>
                  <a:cubicBezTo>
                    <a:pt x="5321" y="7023"/>
                    <a:pt x="5386" y="6676"/>
                    <a:pt x="5670" y="6676"/>
                  </a:cubicBezTo>
                  <a:lnTo>
                    <a:pt x="5670" y="6036"/>
                  </a:lnTo>
                  <a:close/>
                  <a:moveTo>
                    <a:pt x="9890" y="6036"/>
                  </a:moveTo>
                  <a:lnTo>
                    <a:pt x="11710" y="6036"/>
                  </a:lnTo>
                  <a:lnTo>
                    <a:pt x="11710" y="6676"/>
                  </a:lnTo>
                  <a:cubicBezTo>
                    <a:pt x="11993" y="6676"/>
                    <a:pt x="12059" y="7023"/>
                    <a:pt x="12059" y="7023"/>
                  </a:cubicBezTo>
                  <a:lnTo>
                    <a:pt x="12059" y="15657"/>
                  </a:lnTo>
                  <a:lnTo>
                    <a:pt x="11789" y="15657"/>
                  </a:lnTo>
                  <a:lnTo>
                    <a:pt x="11789" y="16762"/>
                  </a:lnTo>
                  <a:lnTo>
                    <a:pt x="9813" y="16762"/>
                  </a:lnTo>
                  <a:lnTo>
                    <a:pt x="9813" y="15657"/>
                  </a:lnTo>
                  <a:lnTo>
                    <a:pt x="9541" y="15657"/>
                  </a:lnTo>
                  <a:lnTo>
                    <a:pt x="9541" y="7023"/>
                  </a:lnTo>
                  <a:cubicBezTo>
                    <a:pt x="9541" y="7023"/>
                    <a:pt x="9607" y="6676"/>
                    <a:pt x="9890" y="6676"/>
                  </a:cubicBezTo>
                  <a:lnTo>
                    <a:pt x="9890" y="6036"/>
                  </a:lnTo>
                  <a:close/>
                  <a:moveTo>
                    <a:pt x="14113" y="6036"/>
                  </a:moveTo>
                  <a:lnTo>
                    <a:pt x="15932" y="6036"/>
                  </a:lnTo>
                  <a:lnTo>
                    <a:pt x="15932" y="6676"/>
                  </a:lnTo>
                  <a:cubicBezTo>
                    <a:pt x="16216" y="6676"/>
                    <a:pt x="16281" y="7023"/>
                    <a:pt x="16281" y="7023"/>
                  </a:cubicBezTo>
                  <a:lnTo>
                    <a:pt x="16281" y="15657"/>
                  </a:lnTo>
                  <a:lnTo>
                    <a:pt x="16009" y="15657"/>
                  </a:lnTo>
                  <a:lnTo>
                    <a:pt x="16009" y="16762"/>
                  </a:lnTo>
                  <a:lnTo>
                    <a:pt x="14033" y="16762"/>
                  </a:lnTo>
                  <a:lnTo>
                    <a:pt x="14033" y="15657"/>
                  </a:lnTo>
                  <a:lnTo>
                    <a:pt x="13763" y="15657"/>
                  </a:lnTo>
                  <a:lnTo>
                    <a:pt x="13763" y="7023"/>
                  </a:lnTo>
                  <a:cubicBezTo>
                    <a:pt x="13763" y="7023"/>
                    <a:pt x="13829" y="6676"/>
                    <a:pt x="14113" y="6676"/>
                  </a:cubicBezTo>
                  <a:lnTo>
                    <a:pt x="14113" y="6036"/>
                  </a:lnTo>
                  <a:close/>
                  <a:moveTo>
                    <a:pt x="1158" y="18505"/>
                  </a:moveTo>
                  <a:lnTo>
                    <a:pt x="1158" y="19859"/>
                  </a:lnTo>
                  <a:lnTo>
                    <a:pt x="20444" y="19859"/>
                  </a:lnTo>
                  <a:lnTo>
                    <a:pt x="20444" y="18505"/>
                  </a:lnTo>
                  <a:lnTo>
                    <a:pt x="1158" y="18505"/>
                  </a:lnTo>
                  <a:close/>
                  <a:moveTo>
                    <a:pt x="0" y="20247"/>
                  </a:moveTo>
                  <a:lnTo>
                    <a:pt x="0" y="21600"/>
                  </a:lnTo>
                  <a:lnTo>
                    <a:pt x="21600" y="21600"/>
                  </a:lnTo>
                  <a:lnTo>
                    <a:pt x="21600" y="20247"/>
                  </a:lnTo>
                  <a:lnTo>
                    <a:pt x="0" y="20247"/>
                  </a:lnTo>
                  <a:close/>
                </a:path>
              </a:pathLst>
            </a:custGeom>
            <a:solidFill>
              <a:srgbClr val="027001"/>
            </a:solidFill>
            <a:ln w="12700" cap="flat">
              <a:noFill/>
              <a:miter lim="400000"/>
            </a:ln>
            <a:effectLst/>
          </p:spPr>
          <p:txBody>
            <a:bodyPr wrap="square" lIns="35719" tIns="35719" rIns="35719" bIns="35719" numCol="1" anchor="ctr">
              <a:noAutofit/>
            </a:bodyPr>
            <a:lstStyle/>
            <a:p>
              <a:pPr>
                <a:defRPr sz="2200">
                  <a:solidFill>
                    <a:srgbClr val="FFFFFF"/>
                  </a:solidFill>
                </a:defRPr>
              </a:pPr>
              <a:endParaRPr sz="1547"/>
            </a:p>
          </p:txBody>
        </p:sp>
        <p:sp>
          <p:nvSpPr>
            <p:cNvPr id="552" name="Man"/>
            <p:cNvSpPr/>
            <p:nvPr/>
          </p:nvSpPr>
          <p:spPr>
            <a:xfrm>
              <a:off x="970119" y="311512"/>
              <a:ext cx="344359" cy="888989"/>
            </a:xfrm>
            <a:custGeom>
              <a:avLst/>
              <a:gdLst/>
              <a:ahLst/>
              <a:cxnLst>
                <a:cxn ang="0">
                  <a:pos x="wd2" y="hd2"/>
                </a:cxn>
                <a:cxn ang="5400000">
                  <a:pos x="wd2" y="hd2"/>
                </a:cxn>
                <a:cxn ang="10800000">
                  <a:pos x="wd2" y="hd2"/>
                </a:cxn>
                <a:cxn ang="16200000">
                  <a:pos x="wd2" y="hd2"/>
                </a:cxn>
              </a:cxnLst>
              <a:rect l="0" t="0" r="r" b="b"/>
              <a:pathLst>
                <a:path w="21470" h="21502" extrusionOk="0">
                  <a:moveTo>
                    <a:pt x="10246" y="9"/>
                  </a:moveTo>
                  <a:cubicBezTo>
                    <a:pt x="9651" y="38"/>
                    <a:pt x="9052" y="141"/>
                    <a:pt x="8490" y="330"/>
                  </a:cubicBezTo>
                  <a:cubicBezTo>
                    <a:pt x="7409" y="696"/>
                    <a:pt x="7827" y="1470"/>
                    <a:pt x="7827" y="1470"/>
                  </a:cubicBezTo>
                  <a:cubicBezTo>
                    <a:pt x="7827" y="1470"/>
                    <a:pt x="7467" y="1471"/>
                    <a:pt x="7689" y="1836"/>
                  </a:cubicBezTo>
                  <a:cubicBezTo>
                    <a:pt x="7827" y="2068"/>
                    <a:pt x="7730" y="2121"/>
                    <a:pt x="8174" y="2196"/>
                  </a:cubicBezTo>
                  <a:cubicBezTo>
                    <a:pt x="8285" y="2476"/>
                    <a:pt x="8629" y="2492"/>
                    <a:pt x="8629" y="2982"/>
                  </a:cubicBezTo>
                  <a:cubicBezTo>
                    <a:pt x="8629" y="2987"/>
                    <a:pt x="8355" y="2977"/>
                    <a:pt x="8161" y="3133"/>
                  </a:cubicBezTo>
                  <a:cubicBezTo>
                    <a:pt x="8106" y="3176"/>
                    <a:pt x="8049" y="3321"/>
                    <a:pt x="7827" y="3358"/>
                  </a:cubicBezTo>
                  <a:cubicBezTo>
                    <a:pt x="6842" y="3541"/>
                    <a:pt x="4636" y="3730"/>
                    <a:pt x="4095" y="3940"/>
                  </a:cubicBezTo>
                  <a:cubicBezTo>
                    <a:pt x="3332" y="4236"/>
                    <a:pt x="185" y="6556"/>
                    <a:pt x="185" y="6782"/>
                  </a:cubicBezTo>
                  <a:cubicBezTo>
                    <a:pt x="185" y="7132"/>
                    <a:pt x="112" y="7368"/>
                    <a:pt x="306" y="7545"/>
                  </a:cubicBezTo>
                  <a:cubicBezTo>
                    <a:pt x="1138" y="8299"/>
                    <a:pt x="2140" y="9547"/>
                    <a:pt x="3388" y="10138"/>
                  </a:cubicBezTo>
                  <a:cubicBezTo>
                    <a:pt x="3555" y="10219"/>
                    <a:pt x="3874" y="10312"/>
                    <a:pt x="4290" y="10365"/>
                  </a:cubicBezTo>
                  <a:cubicBezTo>
                    <a:pt x="4706" y="10419"/>
                    <a:pt x="5414" y="10538"/>
                    <a:pt x="5400" y="10635"/>
                  </a:cubicBezTo>
                  <a:cubicBezTo>
                    <a:pt x="5261" y="11506"/>
                    <a:pt x="4984" y="13594"/>
                    <a:pt x="4775" y="14590"/>
                  </a:cubicBezTo>
                  <a:cubicBezTo>
                    <a:pt x="4637" y="15241"/>
                    <a:pt x="4526" y="15983"/>
                    <a:pt x="4429" y="16446"/>
                  </a:cubicBezTo>
                  <a:cubicBezTo>
                    <a:pt x="4262" y="17243"/>
                    <a:pt x="4221" y="18179"/>
                    <a:pt x="3666" y="19164"/>
                  </a:cubicBezTo>
                  <a:cubicBezTo>
                    <a:pt x="3416" y="19616"/>
                    <a:pt x="2972" y="20213"/>
                    <a:pt x="3250" y="20213"/>
                  </a:cubicBezTo>
                  <a:cubicBezTo>
                    <a:pt x="2833" y="20611"/>
                    <a:pt x="1236" y="20826"/>
                    <a:pt x="432" y="20912"/>
                  </a:cubicBezTo>
                  <a:cubicBezTo>
                    <a:pt x="154" y="20939"/>
                    <a:pt x="-25" y="21042"/>
                    <a:pt x="3" y="21155"/>
                  </a:cubicBezTo>
                  <a:lnTo>
                    <a:pt x="29" y="21224"/>
                  </a:lnTo>
                  <a:cubicBezTo>
                    <a:pt x="43" y="21310"/>
                    <a:pt x="324" y="21343"/>
                    <a:pt x="393" y="21343"/>
                  </a:cubicBezTo>
                  <a:cubicBezTo>
                    <a:pt x="837" y="21375"/>
                    <a:pt x="2207" y="21460"/>
                    <a:pt x="3206" y="21304"/>
                  </a:cubicBezTo>
                  <a:cubicBezTo>
                    <a:pt x="4371" y="21127"/>
                    <a:pt x="5857" y="21246"/>
                    <a:pt x="7008" y="21187"/>
                  </a:cubicBezTo>
                  <a:cubicBezTo>
                    <a:pt x="7355" y="21170"/>
                    <a:pt x="7398" y="20691"/>
                    <a:pt x="7259" y="20470"/>
                  </a:cubicBezTo>
                  <a:cubicBezTo>
                    <a:pt x="7218" y="20406"/>
                    <a:pt x="7134" y="20374"/>
                    <a:pt x="7134" y="20374"/>
                  </a:cubicBezTo>
                  <a:lnTo>
                    <a:pt x="7190" y="20411"/>
                  </a:lnTo>
                  <a:cubicBezTo>
                    <a:pt x="7773" y="20433"/>
                    <a:pt x="8367" y="17904"/>
                    <a:pt x="8742" y="15859"/>
                  </a:cubicBezTo>
                  <a:cubicBezTo>
                    <a:pt x="8908" y="14998"/>
                    <a:pt x="10033" y="13115"/>
                    <a:pt x="10394" y="12496"/>
                  </a:cubicBezTo>
                  <a:cubicBezTo>
                    <a:pt x="10421" y="12442"/>
                    <a:pt x="10630" y="12442"/>
                    <a:pt x="10658" y="12496"/>
                  </a:cubicBezTo>
                  <a:cubicBezTo>
                    <a:pt x="10880" y="12986"/>
                    <a:pt x="11168" y="14030"/>
                    <a:pt x="11473" y="14756"/>
                  </a:cubicBezTo>
                  <a:cubicBezTo>
                    <a:pt x="11542" y="14923"/>
                    <a:pt x="11753" y="15563"/>
                    <a:pt x="11781" y="15967"/>
                  </a:cubicBezTo>
                  <a:cubicBezTo>
                    <a:pt x="11892" y="17205"/>
                    <a:pt x="11572" y="19841"/>
                    <a:pt x="12002" y="20174"/>
                  </a:cubicBezTo>
                  <a:cubicBezTo>
                    <a:pt x="12002" y="20174"/>
                    <a:pt x="11906" y="20681"/>
                    <a:pt x="11490" y="21052"/>
                  </a:cubicBezTo>
                  <a:cubicBezTo>
                    <a:pt x="10908" y="21574"/>
                    <a:pt x="13763" y="21579"/>
                    <a:pt x="14568" y="21380"/>
                  </a:cubicBezTo>
                  <a:cubicBezTo>
                    <a:pt x="15608" y="21127"/>
                    <a:pt x="14986" y="20681"/>
                    <a:pt x="15028" y="20487"/>
                  </a:cubicBezTo>
                  <a:cubicBezTo>
                    <a:pt x="15125" y="20315"/>
                    <a:pt x="15333" y="20315"/>
                    <a:pt x="15444" y="19949"/>
                  </a:cubicBezTo>
                  <a:cubicBezTo>
                    <a:pt x="15763" y="18840"/>
                    <a:pt x="15485" y="17441"/>
                    <a:pt x="15513" y="16317"/>
                  </a:cubicBezTo>
                  <a:cubicBezTo>
                    <a:pt x="15527" y="15945"/>
                    <a:pt x="15886" y="15229"/>
                    <a:pt x="15886" y="14228"/>
                  </a:cubicBezTo>
                  <a:cubicBezTo>
                    <a:pt x="15886" y="13222"/>
                    <a:pt x="15888" y="12329"/>
                    <a:pt x="15721" y="11430"/>
                  </a:cubicBezTo>
                  <a:cubicBezTo>
                    <a:pt x="15610" y="10838"/>
                    <a:pt x="16110" y="10801"/>
                    <a:pt x="15652" y="10043"/>
                  </a:cubicBezTo>
                  <a:cubicBezTo>
                    <a:pt x="17247" y="10107"/>
                    <a:pt x="17453" y="10053"/>
                    <a:pt x="17967" y="9800"/>
                  </a:cubicBezTo>
                  <a:cubicBezTo>
                    <a:pt x="19312" y="9122"/>
                    <a:pt x="20798" y="7584"/>
                    <a:pt x="21062" y="7320"/>
                  </a:cubicBezTo>
                  <a:cubicBezTo>
                    <a:pt x="21575" y="7277"/>
                    <a:pt x="21546" y="6845"/>
                    <a:pt x="21296" y="6533"/>
                  </a:cubicBezTo>
                  <a:cubicBezTo>
                    <a:pt x="21226" y="6452"/>
                    <a:pt x="20909" y="6464"/>
                    <a:pt x="20854" y="6383"/>
                  </a:cubicBezTo>
                  <a:cubicBezTo>
                    <a:pt x="20424" y="5754"/>
                    <a:pt x="17691" y="4301"/>
                    <a:pt x="17247" y="3989"/>
                  </a:cubicBezTo>
                  <a:cubicBezTo>
                    <a:pt x="16859" y="3714"/>
                    <a:pt x="14264" y="3515"/>
                    <a:pt x="13376" y="3380"/>
                  </a:cubicBezTo>
                  <a:cubicBezTo>
                    <a:pt x="13237" y="3359"/>
                    <a:pt x="13085" y="3299"/>
                    <a:pt x="13029" y="3246"/>
                  </a:cubicBezTo>
                  <a:cubicBezTo>
                    <a:pt x="13001" y="3224"/>
                    <a:pt x="12988" y="3203"/>
                    <a:pt x="12960" y="3182"/>
                  </a:cubicBezTo>
                  <a:cubicBezTo>
                    <a:pt x="12724" y="2983"/>
                    <a:pt x="12392" y="2988"/>
                    <a:pt x="12392" y="2988"/>
                  </a:cubicBezTo>
                  <a:cubicBezTo>
                    <a:pt x="12350" y="2838"/>
                    <a:pt x="12319" y="2713"/>
                    <a:pt x="12444" y="2627"/>
                  </a:cubicBezTo>
                  <a:cubicBezTo>
                    <a:pt x="12610" y="2503"/>
                    <a:pt x="12750" y="2363"/>
                    <a:pt x="12847" y="2218"/>
                  </a:cubicBezTo>
                  <a:cubicBezTo>
                    <a:pt x="13041" y="2202"/>
                    <a:pt x="13196" y="2212"/>
                    <a:pt x="13376" y="1932"/>
                  </a:cubicBezTo>
                  <a:cubicBezTo>
                    <a:pt x="13445" y="1809"/>
                    <a:pt x="13748" y="1481"/>
                    <a:pt x="13276" y="1470"/>
                  </a:cubicBezTo>
                  <a:cubicBezTo>
                    <a:pt x="13373" y="1244"/>
                    <a:pt x="13679" y="443"/>
                    <a:pt x="12500" y="271"/>
                  </a:cubicBezTo>
                  <a:cubicBezTo>
                    <a:pt x="12154" y="222"/>
                    <a:pt x="12141" y="152"/>
                    <a:pt x="11989" y="125"/>
                  </a:cubicBezTo>
                  <a:cubicBezTo>
                    <a:pt x="11434" y="22"/>
                    <a:pt x="10841" y="-21"/>
                    <a:pt x="10246" y="9"/>
                  </a:cubicBezTo>
                  <a:close/>
                  <a:moveTo>
                    <a:pt x="16042" y="6037"/>
                  </a:moveTo>
                  <a:cubicBezTo>
                    <a:pt x="16175" y="6059"/>
                    <a:pt x="16316" y="6122"/>
                    <a:pt x="16371" y="6146"/>
                  </a:cubicBezTo>
                  <a:cubicBezTo>
                    <a:pt x="17342" y="6566"/>
                    <a:pt x="18104" y="6824"/>
                    <a:pt x="18201" y="6954"/>
                  </a:cubicBezTo>
                  <a:cubicBezTo>
                    <a:pt x="18270" y="7185"/>
                    <a:pt x="18326" y="7448"/>
                    <a:pt x="18326" y="7448"/>
                  </a:cubicBezTo>
                  <a:cubicBezTo>
                    <a:pt x="18326" y="7448"/>
                    <a:pt x="17454" y="9004"/>
                    <a:pt x="17052" y="9123"/>
                  </a:cubicBezTo>
                  <a:cubicBezTo>
                    <a:pt x="16802" y="9204"/>
                    <a:pt x="15790" y="8945"/>
                    <a:pt x="15236" y="8971"/>
                  </a:cubicBezTo>
                  <a:cubicBezTo>
                    <a:pt x="15236" y="8702"/>
                    <a:pt x="15249" y="8449"/>
                    <a:pt x="15305" y="7949"/>
                  </a:cubicBezTo>
                  <a:cubicBezTo>
                    <a:pt x="15374" y="7346"/>
                    <a:pt x="15692" y="6442"/>
                    <a:pt x="15747" y="6173"/>
                  </a:cubicBezTo>
                  <a:cubicBezTo>
                    <a:pt x="15782" y="6033"/>
                    <a:pt x="15908" y="6015"/>
                    <a:pt x="16042" y="6037"/>
                  </a:cubicBezTo>
                  <a:close/>
                  <a:moveTo>
                    <a:pt x="5001" y="6052"/>
                  </a:moveTo>
                  <a:cubicBezTo>
                    <a:pt x="5137" y="6042"/>
                    <a:pt x="5286" y="6073"/>
                    <a:pt x="5317" y="6130"/>
                  </a:cubicBezTo>
                  <a:cubicBezTo>
                    <a:pt x="5456" y="6388"/>
                    <a:pt x="5454" y="6739"/>
                    <a:pt x="5551" y="7132"/>
                  </a:cubicBezTo>
                  <a:cubicBezTo>
                    <a:pt x="5704" y="7751"/>
                    <a:pt x="5968" y="8368"/>
                    <a:pt x="5898" y="8734"/>
                  </a:cubicBezTo>
                  <a:cubicBezTo>
                    <a:pt x="5870" y="8917"/>
                    <a:pt x="5912" y="9090"/>
                    <a:pt x="5898" y="9106"/>
                  </a:cubicBezTo>
                  <a:cubicBezTo>
                    <a:pt x="5898" y="9106"/>
                    <a:pt x="5413" y="9294"/>
                    <a:pt x="5205" y="9321"/>
                  </a:cubicBezTo>
                  <a:cubicBezTo>
                    <a:pt x="4899" y="9354"/>
                    <a:pt x="4593" y="9461"/>
                    <a:pt x="4537" y="9429"/>
                  </a:cubicBezTo>
                  <a:cubicBezTo>
                    <a:pt x="4149" y="9149"/>
                    <a:pt x="3152" y="7621"/>
                    <a:pt x="3042" y="7384"/>
                  </a:cubicBezTo>
                  <a:cubicBezTo>
                    <a:pt x="3097" y="7250"/>
                    <a:pt x="3139" y="7061"/>
                    <a:pt x="3167" y="6964"/>
                  </a:cubicBezTo>
                  <a:cubicBezTo>
                    <a:pt x="3181" y="6921"/>
                    <a:pt x="3206" y="6883"/>
                    <a:pt x="3276" y="6851"/>
                  </a:cubicBezTo>
                  <a:cubicBezTo>
                    <a:pt x="3539" y="6700"/>
                    <a:pt x="4330" y="6259"/>
                    <a:pt x="4871" y="6076"/>
                  </a:cubicBezTo>
                  <a:cubicBezTo>
                    <a:pt x="4909" y="6062"/>
                    <a:pt x="4955" y="6056"/>
                    <a:pt x="5001" y="6052"/>
                  </a:cubicBezTo>
                  <a:close/>
                </a:path>
              </a:pathLst>
            </a:custGeom>
            <a:solidFill>
              <a:srgbClr val="027001"/>
            </a:solidFill>
            <a:ln w="12700" cap="flat">
              <a:noFill/>
              <a:miter lim="400000"/>
            </a:ln>
            <a:effectLst/>
          </p:spPr>
          <p:txBody>
            <a:bodyPr wrap="square" lIns="35719" tIns="35719" rIns="35719" bIns="35719" numCol="1" anchor="ctr">
              <a:noAutofit/>
            </a:bodyPr>
            <a:lstStyle/>
            <a:p>
              <a:pPr>
                <a:defRPr sz="2200">
                  <a:solidFill>
                    <a:srgbClr val="FFFFFF"/>
                  </a:solidFill>
                </a:defRPr>
              </a:pPr>
              <a:endParaRPr sz="1547"/>
            </a:p>
          </p:txBody>
        </p:sp>
        <p:sp>
          <p:nvSpPr>
            <p:cNvPr id="553" name="principal investigator academia"/>
            <p:cNvSpPr txBox="1"/>
            <p:nvPr/>
          </p:nvSpPr>
          <p:spPr>
            <a:xfrm>
              <a:off x="52351" y="1190220"/>
              <a:ext cx="2412057" cy="2873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sz="1200" b="1">
                  <a:solidFill>
                    <a:srgbClr val="027001"/>
                  </a:solidFill>
                  <a:latin typeface="Arial"/>
                  <a:ea typeface="Arial"/>
                  <a:cs typeface="Arial"/>
                  <a:sym typeface="Arial"/>
                </a:defRPr>
              </a:lvl1pPr>
            </a:lstStyle>
            <a:p>
              <a:r>
                <a:rPr sz="844"/>
                <a:t>principal investigator academia</a:t>
              </a:r>
            </a:p>
          </p:txBody>
        </p:sp>
        <p:sp>
          <p:nvSpPr>
            <p:cNvPr id="554" name="Rectangle"/>
            <p:cNvSpPr/>
            <p:nvPr/>
          </p:nvSpPr>
          <p:spPr>
            <a:xfrm>
              <a:off x="-1" y="-1"/>
              <a:ext cx="2563990" cy="1446257"/>
            </a:xfrm>
            <a:prstGeom prst="rect">
              <a:avLst/>
            </a:prstGeom>
            <a:noFill/>
            <a:ln w="25400" cap="flat">
              <a:solidFill>
                <a:srgbClr val="027001"/>
              </a:solidFill>
              <a:prstDash val="solid"/>
              <a:miter lim="400000"/>
            </a:ln>
            <a:effectLst/>
          </p:spPr>
          <p:txBody>
            <a:bodyPr wrap="square" lIns="35719" tIns="35719" rIns="35719" bIns="35719" numCol="1" anchor="ctr">
              <a:noAutofit/>
            </a:bodyPr>
            <a:lstStyle/>
            <a:p>
              <a:pPr>
                <a:defRPr sz="2200">
                  <a:solidFill>
                    <a:srgbClr val="FFFFFF"/>
                  </a:solidFill>
                </a:defRPr>
              </a:pPr>
              <a:endParaRPr sz="1547"/>
            </a:p>
          </p:txBody>
        </p:sp>
      </p:grpSp>
      <p:pic>
        <p:nvPicPr>
          <p:cNvPr id="76" name="Afbeelding 75"/>
          <p:cNvPicPr>
            <a:picLocks noChangeAspect="1"/>
          </p:cNvPicPr>
          <p:nvPr/>
        </p:nvPicPr>
        <p:blipFill>
          <a:blip r:embed="rId3"/>
          <a:stretch>
            <a:fillRect/>
          </a:stretch>
        </p:blipFill>
        <p:spPr>
          <a:xfrm>
            <a:off x="0" y="-145440"/>
            <a:ext cx="9317065" cy="7102831"/>
          </a:xfrm>
          <a:prstGeom prst="rect">
            <a:avLst/>
          </a:prstGeom>
        </p:spPr>
      </p:pic>
      <p:sp>
        <p:nvSpPr>
          <p:cNvPr id="77" name="data subject's rights:…"/>
          <p:cNvSpPr txBox="1"/>
          <p:nvPr/>
        </p:nvSpPr>
        <p:spPr>
          <a:xfrm>
            <a:off x="251520" y="2132856"/>
            <a:ext cx="3168352" cy="2072683"/>
          </a:xfrm>
          <a:prstGeom prst="rect">
            <a:avLst/>
          </a:prstGeom>
          <a:ln/>
          <a:extLst>
            <a:ext uri="{C572A759-6A51-4108-AA02-DFA0A04FC94B}">
              <ma14:wrappingTextBoxFlag xmlns:ma14="http://schemas.microsoft.com/office/mac/drawingml/2011/main" val="1"/>
            </a:ext>
          </a:extLst>
        </p:spPr>
        <p:style>
          <a:lnRef idx="2">
            <a:schemeClr val="accent2"/>
          </a:lnRef>
          <a:fillRef idx="1">
            <a:schemeClr val="lt1"/>
          </a:fillRef>
          <a:effectRef idx="0">
            <a:schemeClr val="accent2"/>
          </a:effectRef>
          <a:fontRef idx="minor">
            <a:schemeClr val="dk1"/>
          </a:fontRef>
        </p:style>
        <p:txBody>
          <a:bodyPr wrap="square" lIns="35719" tIns="35719" rIns="35719" bIns="35719" anchor="ctr">
            <a:spAutoFit/>
          </a:bodyPr>
          <a:lstStyle/>
          <a:p>
            <a:pPr algn="l">
              <a:defRPr sz="1200" b="1">
                <a:latin typeface="Arial"/>
                <a:ea typeface="Arial"/>
                <a:cs typeface="Arial"/>
                <a:sym typeface="Arial"/>
              </a:defRPr>
            </a:pPr>
            <a:r>
              <a:rPr sz="1000" dirty="0"/>
              <a:t>data subject's rights:</a:t>
            </a:r>
          </a:p>
          <a:p>
            <a:pPr algn="l">
              <a:defRPr sz="1200" b="1">
                <a:latin typeface="Arial"/>
                <a:ea typeface="Arial"/>
                <a:cs typeface="Arial"/>
                <a:sym typeface="Arial"/>
              </a:defRPr>
            </a:pPr>
            <a:endParaRPr sz="1000" dirty="0"/>
          </a:p>
          <a:p>
            <a:pPr marL="117198" indent="-117198">
              <a:buSzPct val="145000"/>
              <a:buChar char="•"/>
              <a:defRPr sz="1200" b="1">
                <a:latin typeface="Arial"/>
                <a:ea typeface="Arial"/>
                <a:cs typeface="Arial"/>
                <a:sym typeface="Arial"/>
              </a:defRPr>
            </a:pPr>
            <a:r>
              <a:rPr sz="1000" dirty="0"/>
              <a:t>to be informed</a:t>
            </a:r>
          </a:p>
          <a:p>
            <a:pPr marL="117198" indent="-117198">
              <a:buSzPct val="145000"/>
              <a:buChar char="•"/>
              <a:defRPr sz="1200" b="1">
                <a:latin typeface="Arial"/>
                <a:ea typeface="Arial"/>
                <a:cs typeface="Arial"/>
                <a:sym typeface="Arial"/>
              </a:defRPr>
            </a:pPr>
            <a:r>
              <a:rPr sz="1000" dirty="0"/>
              <a:t>of access</a:t>
            </a:r>
          </a:p>
          <a:p>
            <a:pPr marL="117198" indent="-117198">
              <a:buSzPct val="145000"/>
              <a:buChar char="•"/>
              <a:defRPr sz="1200" b="1">
                <a:latin typeface="Arial"/>
                <a:ea typeface="Arial"/>
                <a:cs typeface="Arial"/>
                <a:sym typeface="Arial"/>
              </a:defRPr>
            </a:pPr>
            <a:r>
              <a:rPr sz="1000" dirty="0"/>
              <a:t>to rectification</a:t>
            </a:r>
          </a:p>
          <a:p>
            <a:pPr marL="117198" indent="-117198">
              <a:buSzPct val="145000"/>
              <a:buChar char="•"/>
              <a:defRPr sz="1200" b="1">
                <a:latin typeface="Arial"/>
                <a:ea typeface="Arial"/>
                <a:cs typeface="Arial"/>
                <a:sym typeface="Arial"/>
              </a:defRPr>
            </a:pPr>
            <a:r>
              <a:rPr sz="1000" dirty="0"/>
              <a:t>to erasure</a:t>
            </a:r>
          </a:p>
          <a:p>
            <a:pPr marL="117198" indent="-117198">
              <a:buSzPct val="145000"/>
              <a:buChar char="•"/>
              <a:defRPr sz="1200" b="1">
                <a:latin typeface="Arial"/>
                <a:ea typeface="Arial"/>
                <a:cs typeface="Arial"/>
                <a:sym typeface="Arial"/>
              </a:defRPr>
            </a:pPr>
            <a:r>
              <a:rPr sz="1000" dirty="0"/>
              <a:t>to restriction of processing</a:t>
            </a:r>
          </a:p>
          <a:p>
            <a:pPr marL="117198" indent="-117198">
              <a:buSzPct val="145000"/>
              <a:buChar char="•"/>
              <a:defRPr sz="1200" b="1">
                <a:latin typeface="Arial"/>
                <a:ea typeface="Arial"/>
                <a:cs typeface="Arial"/>
                <a:sym typeface="Arial"/>
              </a:defRPr>
            </a:pPr>
            <a:r>
              <a:rPr sz="1000" dirty="0"/>
              <a:t>to objection of processing</a:t>
            </a:r>
          </a:p>
          <a:p>
            <a:pPr marL="117198" indent="-117198">
              <a:buSzPct val="145000"/>
              <a:buChar char="•"/>
              <a:defRPr sz="1200" b="1">
                <a:latin typeface="Arial"/>
                <a:ea typeface="Arial"/>
                <a:cs typeface="Arial"/>
                <a:sym typeface="Arial"/>
              </a:defRPr>
            </a:pPr>
            <a:r>
              <a:rPr sz="1000" dirty="0"/>
              <a:t>to data portability</a:t>
            </a:r>
          </a:p>
          <a:p>
            <a:pPr marL="117198" indent="-117198">
              <a:buSzPct val="145000"/>
              <a:buChar char="•"/>
              <a:defRPr sz="1200" b="1">
                <a:latin typeface="Arial"/>
                <a:ea typeface="Arial"/>
                <a:cs typeface="Arial"/>
                <a:sym typeface="Arial"/>
              </a:defRPr>
            </a:pPr>
            <a:r>
              <a:rPr sz="1000" dirty="0"/>
              <a:t>to withdraw consent</a:t>
            </a:r>
          </a:p>
          <a:p>
            <a:pPr marL="117198" indent="-117198">
              <a:buSzPct val="145000"/>
              <a:buChar char="•"/>
              <a:defRPr sz="1200" b="1">
                <a:latin typeface="Arial"/>
                <a:ea typeface="Arial"/>
                <a:cs typeface="Arial"/>
                <a:sym typeface="Arial"/>
              </a:defRPr>
            </a:pPr>
            <a:r>
              <a:rPr sz="1000" dirty="0"/>
              <a:t>to lodge a complaint to a supervisory authority</a:t>
            </a:r>
          </a:p>
          <a:p>
            <a:pPr marL="117198" indent="-117198">
              <a:buSzPct val="145000"/>
              <a:buChar char="•"/>
              <a:defRPr sz="1200" b="1">
                <a:latin typeface="Arial"/>
                <a:ea typeface="Arial"/>
                <a:cs typeface="Arial"/>
                <a:sym typeface="Arial"/>
              </a:defRPr>
            </a:pPr>
            <a:r>
              <a:rPr sz="1000" dirty="0"/>
              <a:t>right not to be subject to a decision </a:t>
            </a:r>
          </a:p>
          <a:p>
            <a:pPr algn="l">
              <a:defRPr sz="1200" b="1">
                <a:latin typeface="Arial"/>
                <a:ea typeface="Arial"/>
                <a:cs typeface="Arial"/>
                <a:sym typeface="Arial"/>
              </a:defRPr>
            </a:pPr>
            <a:r>
              <a:rPr sz="1000" dirty="0"/>
              <a:t>    based solely on automated processing</a:t>
            </a:r>
          </a:p>
        </p:txBody>
      </p:sp>
    </p:spTree>
    <p:extLst>
      <p:ext uri="{BB962C8B-B14F-4D97-AF65-F5344CB8AC3E}">
        <p14:creationId xmlns:p14="http://schemas.microsoft.com/office/powerpoint/2010/main" val="892311912"/>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7" name="Data Driven Research"/>
          <p:cNvSpPr txBox="1">
            <a:spLocks noGrp="1"/>
          </p:cNvSpPr>
          <p:nvPr>
            <p:ph type="title"/>
          </p:nvPr>
        </p:nvSpPr>
        <p:spPr>
          <a:prstGeom prst="rect">
            <a:avLst/>
          </a:prstGeom>
        </p:spPr>
        <p:txBody>
          <a:bodyPr/>
          <a:lstStyle/>
          <a:p>
            <a:pPr>
              <a:defRPr sz="3400"/>
            </a:pPr>
            <a:r>
              <a:rPr sz="2000" dirty="0" smtClean="0">
                <a:solidFill>
                  <a:schemeClr val="tx1"/>
                </a:solidFill>
              </a:rPr>
              <a:t>Balancing </a:t>
            </a:r>
            <a:r>
              <a:rPr sz="2000" dirty="0">
                <a:solidFill>
                  <a:schemeClr val="tx1"/>
                </a:solidFill>
              </a:rPr>
              <a:t>the legitimate interests of the researcher </a:t>
            </a:r>
          </a:p>
          <a:p>
            <a:pPr>
              <a:defRPr sz="3400"/>
            </a:pPr>
            <a:r>
              <a:rPr sz="2000" dirty="0">
                <a:solidFill>
                  <a:schemeClr val="tx1"/>
                </a:solidFill>
              </a:rPr>
              <a:t>and the privacy rights of the individual</a:t>
            </a:r>
          </a:p>
        </p:txBody>
      </p:sp>
      <p:sp>
        <p:nvSpPr>
          <p:cNvPr id="298" name="Source: http://www.privacy-regulation.eu/en/index.htm"/>
          <p:cNvSpPr txBox="1"/>
          <p:nvPr/>
        </p:nvSpPr>
        <p:spPr>
          <a:xfrm>
            <a:off x="692321" y="6357082"/>
            <a:ext cx="6541884" cy="266926"/>
          </a:xfrm>
          <a:prstGeom prst="rect">
            <a:avLst/>
          </a:prstGeom>
          <a:ln w="12700">
            <a:miter lim="400000"/>
          </a:ln>
          <a:extLst>
            <a:ext uri="{C572A759-6A51-4108-AA02-DFA0A04FC94B}">
              <ma14:wrappingTextBoxFlag xmlns:ma14="http://schemas.microsoft.com/office/mac/drawingml/2011/main" val="1"/>
            </a:ext>
          </a:extLst>
        </p:spPr>
        <p:txBody>
          <a:bodyPr lIns="35716" tIns="35716" rIns="35716" bIns="35716" anchor="ctr">
            <a:spAutoFit/>
          </a:bodyPr>
          <a:lstStyle/>
          <a:p>
            <a:pPr defTabSz="410748">
              <a:defRPr sz="900" b="1">
                <a:latin typeface="+mn-lt"/>
                <a:ea typeface="+mn-ea"/>
                <a:cs typeface="+mn-cs"/>
                <a:sym typeface="Helvetica"/>
              </a:defRPr>
            </a:pPr>
            <a:r>
              <a:rPr sz="633"/>
              <a:t>Source</a:t>
            </a:r>
            <a:r>
              <a:rPr sz="633">
                <a:latin typeface="Helvetica Light"/>
                <a:ea typeface="Helvetica Light"/>
                <a:cs typeface="Helvetica Light"/>
                <a:sym typeface="Helvetica Light"/>
              </a:rPr>
              <a:t>:</a:t>
            </a:r>
            <a:r>
              <a:rPr sz="633" i="1"/>
              <a:t> </a:t>
            </a:r>
            <a:r>
              <a:rPr sz="633"/>
              <a:t>Brendan Van Alsenoy (Belgian  Privacy Commission), </a:t>
            </a:r>
            <a:r>
              <a:rPr sz="633" i="1"/>
              <a:t>Balancing the interests of controllers and  the rights of the data subject.</a:t>
            </a:r>
          </a:p>
          <a:p>
            <a:pPr defTabSz="410748">
              <a:defRPr sz="900">
                <a:latin typeface="+mn-lt"/>
                <a:ea typeface="+mn-ea"/>
                <a:cs typeface="+mn-cs"/>
                <a:sym typeface="Helvetica"/>
              </a:defRPr>
            </a:pPr>
            <a:r>
              <a:rPr sz="633"/>
              <a:t>Brussels Privacy Hub, VUB Brussel, June 30 2017.</a:t>
            </a:r>
          </a:p>
        </p:txBody>
      </p:sp>
      <p:sp>
        <p:nvSpPr>
          <p:cNvPr id="299" name="“The right to the protection of personal data is not an absolute right; it must be considered in relation to its function in society and be balanced against other fundamental rights,…"/>
          <p:cNvSpPr txBox="1">
            <a:spLocks noGrp="1"/>
          </p:cNvSpPr>
          <p:nvPr>
            <p:ph type="body" idx="1"/>
          </p:nvPr>
        </p:nvSpPr>
        <p:spPr>
          <a:prstGeom prst="rect">
            <a:avLst/>
          </a:prstGeom>
        </p:spPr>
        <p:txBody>
          <a:bodyPr/>
          <a:lstStyle/>
          <a:p>
            <a:pPr marL="0" indent="0" defTabSz="603466">
              <a:spcBef>
                <a:spcPts val="492"/>
              </a:spcBef>
              <a:buNone/>
              <a:defRPr sz="2816">
                <a:latin typeface="Verdana"/>
                <a:ea typeface="Verdana"/>
                <a:cs typeface="Verdana"/>
                <a:sym typeface="Verdana"/>
              </a:defRPr>
            </a:pPr>
            <a:endParaRPr sz="2000" dirty="0"/>
          </a:p>
          <a:p>
            <a:pPr marL="0" indent="0" defTabSz="603466">
              <a:spcBef>
                <a:spcPts val="492"/>
              </a:spcBef>
              <a:buNone/>
              <a:defRPr sz="2816">
                <a:latin typeface="Verdana"/>
                <a:ea typeface="Verdana"/>
                <a:cs typeface="Verdana"/>
                <a:sym typeface="Verdana"/>
              </a:defRPr>
            </a:pPr>
            <a:r>
              <a:rPr sz="2000" dirty="0"/>
              <a:t>“The right to the protection of personal data is </a:t>
            </a:r>
            <a:r>
              <a:rPr sz="2000" dirty="0">
                <a:solidFill>
                  <a:srgbClr val="01B969"/>
                </a:solidFill>
              </a:rPr>
              <a:t>not an absolute right</a:t>
            </a:r>
            <a:r>
              <a:rPr sz="2000" dirty="0"/>
              <a:t>; it must be considered in relation to its function in society and be </a:t>
            </a:r>
            <a:r>
              <a:rPr sz="2000" b="1" dirty="0"/>
              <a:t>balanced</a:t>
            </a:r>
            <a:r>
              <a:rPr sz="2000" dirty="0"/>
              <a:t> against other fundamental rights, </a:t>
            </a:r>
          </a:p>
          <a:p>
            <a:pPr marL="0" indent="0" defTabSz="603466">
              <a:spcBef>
                <a:spcPts val="492"/>
              </a:spcBef>
              <a:buNone/>
              <a:defRPr sz="2816">
                <a:latin typeface="Verdana"/>
                <a:ea typeface="Verdana"/>
                <a:cs typeface="Verdana"/>
                <a:sym typeface="Verdana"/>
              </a:defRPr>
            </a:pPr>
            <a:r>
              <a:rPr sz="2000" dirty="0"/>
              <a:t>in accordance with the </a:t>
            </a:r>
            <a:r>
              <a:rPr sz="2000" dirty="0">
                <a:solidFill>
                  <a:srgbClr val="01B969"/>
                </a:solidFill>
              </a:rPr>
              <a:t>principle of proportionality</a:t>
            </a:r>
            <a:r>
              <a:rPr sz="2000" dirty="0"/>
              <a:t>.” </a:t>
            </a:r>
          </a:p>
          <a:p>
            <a:pPr marL="0" indent="0" defTabSz="603466">
              <a:spcBef>
                <a:spcPts val="492"/>
              </a:spcBef>
              <a:buNone/>
              <a:defRPr sz="1408">
                <a:latin typeface="Verdana"/>
                <a:ea typeface="Verdana"/>
                <a:cs typeface="Verdana"/>
                <a:sym typeface="Verdana"/>
              </a:defRPr>
            </a:pPr>
            <a:r>
              <a:rPr sz="2000" dirty="0"/>
              <a:t>Recital (4) GDPR</a:t>
            </a:r>
          </a:p>
          <a:p>
            <a:pPr marL="0" indent="0" defTabSz="603466">
              <a:spcBef>
                <a:spcPts val="492"/>
              </a:spcBef>
              <a:buNone/>
              <a:defRPr sz="2816">
                <a:latin typeface="Verdana"/>
                <a:ea typeface="Verdana"/>
                <a:cs typeface="Verdana"/>
                <a:sym typeface="Verdana"/>
              </a:defRPr>
            </a:pPr>
            <a:endParaRPr sz="2000" dirty="0"/>
          </a:p>
          <a:p>
            <a:pPr marL="0" indent="0" defTabSz="603466">
              <a:spcBef>
                <a:spcPts val="492"/>
              </a:spcBef>
              <a:buNone/>
              <a:defRPr sz="2816">
                <a:latin typeface="Verdana"/>
                <a:ea typeface="Verdana"/>
                <a:cs typeface="Verdana"/>
                <a:sym typeface="Verdana"/>
              </a:defRPr>
            </a:pPr>
            <a:r>
              <a:rPr sz="2000" dirty="0"/>
              <a:t>“processing is necessary for the purposes of the </a:t>
            </a:r>
            <a:r>
              <a:rPr sz="2000" dirty="0">
                <a:solidFill>
                  <a:srgbClr val="01B969"/>
                </a:solidFill>
              </a:rPr>
              <a:t>legitimate interests</a:t>
            </a:r>
            <a:r>
              <a:rPr sz="2000" dirty="0"/>
              <a:t> pursued by the controller or by a third party, except where such interests are overridden by the interests or fundamental rights and freedoms of the data subject […]”</a:t>
            </a:r>
          </a:p>
          <a:p>
            <a:pPr marL="0" indent="0" defTabSz="603466">
              <a:spcBef>
                <a:spcPts val="492"/>
              </a:spcBef>
              <a:buNone/>
              <a:defRPr sz="1408">
                <a:latin typeface="Verdana"/>
                <a:ea typeface="Verdana"/>
                <a:cs typeface="Verdana"/>
                <a:sym typeface="Verdana"/>
              </a:defRPr>
            </a:pPr>
            <a:r>
              <a:rPr sz="2000" dirty="0"/>
              <a:t/>
            </a:r>
            <a:br>
              <a:rPr sz="2000" dirty="0"/>
            </a:br>
            <a:r>
              <a:rPr sz="2000" dirty="0"/>
              <a:t>Article 6(1)f GDPR</a:t>
            </a:r>
          </a:p>
        </p:txBody>
      </p:sp>
    </p:spTree>
    <p:extLst>
      <p:ext uri="{BB962C8B-B14F-4D97-AF65-F5344CB8AC3E}">
        <p14:creationId xmlns:p14="http://schemas.microsoft.com/office/powerpoint/2010/main" val="837813813"/>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2" name="Data Driven Research"/>
          <p:cNvSpPr txBox="1">
            <a:spLocks noGrp="1"/>
          </p:cNvSpPr>
          <p:nvPr>
            <p:ph type="title"/>
          </p:nvPr>
        </p:nvSpPr>
        <p:spPr>
          <a:prstGeom prst="rect">
            <a:avLst/>
          </a:prstGeom>
        </p:spPr>
        <p:txBody>
          <a:bodyPr/>
          <a:lstStyle/>
          <a:p>
            <a:pPr>
              <a:defRPr sz="3400"/>
            </a:pPr>
            <a:r>
              <a:rPr sz="2000" dirty="0" smtClean="0">
                <a:solidFill>
                  <a:schemeClr val="tx1"/>
                </a:solidFill>
              </a:rPr>
              <a:t>Balancing </a:t>
            </a:r>
            <a:r>
              <a:rPr sz="2000" dirty="0">
                <a:solidFill>
                  <a:schemeClr val="tx1"/>
                </a:solidFill>
              </a:rPr>
              <a:t>the legitimate interests of the researcher </a:t>
            </a:r>
          </a:p>
          <a:p>
            <a:pPr>
              <a:defRPr sz="3400"/>
            </a:pPr>
            <a:r>
              <a:rPr sz="2000" dirty="0">
                <a:solidFill>
                  <a:schemeClr val="tx1"/>
                </a:solidFill>
              </a:rPr>
              <a:t>and the privacy rights of the individual</a:t>
            </a:r>
          </a:p>
        </p:txBody>
      </p:sp>
      <p:sp>
        <p:nvSpPr>
          <p:cNvPr id="293" name="Source: http://www.privacy-regulation.eu/en/index.htm"/>
          <p:cNvSpPr txBox="1"/>
          <p:nvPr/>
        </p:nvSpPr>
        <p:spPr>
          <a:xfrm>
            <a:off x="692321" y="6357082"/>
            <a:ext cx="6541884" cy="266926"/>
          </a:xfrm>
          <a:prstGeom prst="rect">
            <a:avLst/>
          </a:prstGeom>
          <a:ln w="12700">
            <a:miter lim="400000"/>
          </a:ln>
          <a:extLst>
            <a:ext uri="{C572A759-6A51-4108-AA02-DFA0A04FC94B}">
              <ma14:wrappingTextBoxFlag xmlns:ma14="http://schemas.microsoft.com/office/mac/drawingml/2011/main" val="1"/>
            </a:ext>
          </a:extLst>
        </p:spPr>
        <p:txBody>
          <a:bodyPr lIns="35716" tIns="35716" rIns="35716" bIns="35716" anchor="ctr">
            <a:spAutoFit/>
          </a:bodyPr>
          <a:lstStyle/>
          <a:p>
            <a:pPr defTabSz="410748">
              <a:defRPr sz="900" b="1">
                <a:latin typeface="+mn-lt"/>
                <a:ea typeface="+mn-ea"/>
                <a:cs typeface="+mn-cs"/>
                <a:sym typeface="Helvetica"/>
              </a:defRPr>
            </a:pPr>
            <a:r>
              <a:rPr sz="633"/>
              <a:t>Source</a:t>
            </a:r>
            <a:r>
              <a:rPr sz="633">
                <a:latin typeface="Helvetica Light"/>
                <a:ea typeface="Helvetica Light"/>
                <a:cs typeface="Helvetica Light"/>
                <a:sym typeface="Helvetica Light"/>
              </a:rPr>
              <a:t>:</a:t>
            </a:r>
            <a:r>
              <a:rPr sz="633" i="1"/>
              <a:t> </a:t>
            </a:r>
            <a:r>
              <a:rPr sz="633"/>
              <a:t> Charter of Fundamental Rights of the European Union (2012/C 326/02). </a:t>
            </a:r>
            <a:br>
              <a:rPr sz="633"/>
            </a:br>
            <a:r>
              <a:rPr sz="633"/>
              <a:t>Online: </a:t>
            </a:r>
            <a:r>
              <a:rPr sz="633" u="sng">
                <a:solidFill>
                  <a:srgbClr val="0000FF"/>
                </a:solidFill>
                <a:uFill>
                  <a:solidFill>
                    <a:srgbClr val="0000FF"/>
                  </a:solidFill>
                </a:uFill>
                <a:hlinkClick r:id="rId2"/>
              </a:rPr>
              <a:t>http://eur-lex.europa.eu/legal-content/EN/TXT/PDF/?uri=CELEX:12012P/TXT&amp;from=EN</a:t>
            </a:r>
            <a:r>
              <a:rPr sz="633"/>
              <a:t> .</a:t>
            </a:r>
          </a:p>
        </p:txBody>
      </p:sp>
      <p:sp>
        <p:nvSpPr>
          <p:cNvPr id="294" name="“The right to the protection of personal data is not an absolute right; it must be considered in relation to its function in society and be balanced against other fundamental rights,…"/>
          <p:cNvSpPr txBox="1">
            <a:spLocks noGrp="1"/>
          </p:cNvSpPr>
          <p:nvPr>
            <p:ph type="body" idx="1"/>
          </p:nvPr>
        </p:nvSpPr>
        <p:spPr>
          <a:prstGeom prst="rect">
            <a:avLst/>
          </a:prstGeom>
        </p:spPr>
        <p:txBody>
          <a:bodyPr/>
          <a:lstStyle/>
          <a:p>
            <a:pPr marL="0" indent="0" defTabSz="603466">
              <a:spcBef>
                <a:spcPts val="492"/>
              </a:spcBef>
              <a:buNone/>
              <a:defRPr sz="2816">
                <a:latin typeface="Verdana"/>
                <a:ea typeface="Verdana"/>
                <a:cs typeface="Verdana"/>
                <a:sym typeface="Verdana"/>
              </a:defRPr>
            </a:pPr>
            <a:r>
              <a:rPr sz="2000" dirty="0"/>
              <a:t>Article 8 - Protection of personal data</a:t>
            </a:r>
          </a:p>
          <a:p>
            <a:pPr marL="0" indent="0" defTabSz="603466">
              <a:spcBef>
                <a:spcPts val="492"/>
              </a:spcBef>
              <a:buNone/>
              <a:defRPr sz="2816">
                <a:latin typeface="Verdana"/>
                <a:ea typeface="Verdana"/>
                <a:cs typeface="Verdana"/>
                <a:sym typeface="Verdana"/>
              </a:defRPr>
            </a:pPr>
            <a:endParaRPr sz="2000" dirty="0"/>
          </a:p>
          <a:p>
            <a:pPr marL="0" indent="0" defTabSz="603466">
              <a:spcBef>
                <a:spcPts val="492"/>
              </a:spcBef>
              <a:buNone/>
              <a:defRPr sz="2816">
                <a:latin typeface="Verdana"/>
                <a:ea typeface="Verdana"/>
                <a:cs typeface="Verdana"/>
                <a:sym typeface="Verdana"/>
              </a:defRPr>
            </a:pPr>
            <a:r>
              <a:rPr sz="2000" dirty="0"/>
              <a:t>1. Everyone has the right to the protection of personal data concerning him or her.</a:t>
            </a:r>
          </a:p>
          <a:p>
            <a:pPr marL="0" indent="0" defTabSz="603466">
              <a:spcBef>
                <a:spcPts val="492"/>
              </a:spcBef>
              <a:buNone/>
              <a:defRPr sz="2816">
                <a:latin typeface="Verdana"/>
                <a:ea typeface="Verdana"/>
                <a:cs typeface="Verdana"/>
                <a:sym typeface="Verdana"/>
              </a:defRPr>
            </a:pPr>
            <a:endParaRPr sz="2000" dirty="0"/>
          </a:p>
          <a:p>
            <a:pPr marL="0" indent="0" defTabSz="603466">
              <a:spcBef>
                <a:spcPts val="492"/>
              </a:spcBef>
              <a:buNone/>
              <a:defRPr sz="2816">
                <a:latin typeface="Verdana"/>
                <a:ea typeface="Verdana"/>
                <a:cs typeface="Verdana"/>
                <a:sym typeface="Verdana"/>
              </a:defRPr>
            </a:pPr>
            <a:r>
              <a:rPr sz="2000" dirty="0"/>
              <a:t>2. Such data must be processed fairly for specified purposes and on the basis of the consent of the person concerned or some other legitimate basis laid down by law. Everyone has the right of access to data which has been collected concerning him or her, and the right to have it rectified.</a:t>
            </a:r>
          </a:p>
          <a:p>
            <a:pPr marL="0" indent="0" defTabSz="603466">
              <a:spcBef>
                <a:spcPts val="492"/>
              </a:spcBef>
              <a:buNone/>
              <a:defRPr sz="2816">
                <a:latin typeface="Verdana"/>
                <a:ea typeface="Verdana"/>
                <a:cs typeface="Verdana"/>
                <a:sym typeface="Verdana"/>
              </a:defRPr>
            </a:pPr>
            <a:endParaRPr sz="2000" dirty="0"/>
          </a:p>
          <a:p>
            <a:pPr marL="0" indent="0" defTabSz="603466">
              <a:spcBef>
                <a:spcPts val="492"/>
              </a:spcBef>
              <a:buNone/>
              <a:defRPr sz="2816">
                <a:latin typeface="Verdana"/>
                <a:ea typeface="Verdana"/>
                <a:cs typeface="Verdana"/>
                <a:sym typeface="Verdana"/>
              </a:defRPr>
            </a:pPr>
            <a:r>
              <a:rPr sz="2000" dirty="0"/>
              <a:t>3. Compliance with these rules shall be subject to control by an independent authority.</a:t>
            </a:r>
          </a:p>
        </p:txBody>
      </p:sp>
    </p:spTree>
    <p:extLst>
      <p:ext uri="{BB962C8B-B14F-4D97-AF65-F5344CB8AC3E}">
        <p14:creationId xmlns:p14="http://schemas.microsoft.com/office/powerpoint/2010/main" val="239045677"/>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2" name="Data Driven Research"/>
          <p:cNvSpPr txBox="1">
            <a:spLocks noGrp="1"/>
          </p:cNvSpPr>
          <p:nvPr>
            <p:ph type="title"/>
          </p:nvPr>
        </p:nvSpPr>
        <p:spPr>
          <a:xfrm>
            <a:off x="2782290" y="260648"/>
            <a:ext cx="5986462" cy="1143000"/>
          </a:xfrm>
          <a:prstGeom prst="rect">
            <a:avLst/>
          </a:prstGeom>
        </p:spPr>
        <p:txBody>
          <a:bodyPr/>
          <a:lstStyle/>
          <a:p>
            <a:pPr>
              <a:defRPr sz="3400"/>
            </a:pPr>
            <a:r>
              <a:rPr sz="2400" dirty="0" smtClean="0">
                <a:solidFill>
                  <a:schemeClr val="tx1"/>
                </a:solidFill>
              </a:rPr>
              <a:t>Balancing </a:t>
            </a:r>
            <a:r>
              <a:rPr sz="2400" dirty="0">
                <a:solidFill>
                  <a:schemeClr val="tx1"/>
                </a:solidFill>
              </a:rPr>
              <a:t>the legitimate interests of the </a:t>
            </a:r>
            <a:r>
              <a:rPr sz="2400">
                <a:solidFill>
                  <a:schemeClr val="tx1"/>
                </a:solidFill>
              </a:rPr>
              <a:t>researcher </a:t>
            </a:r>
            <a:r>
              <a:rPr sz="2400" smtClean="0">
                <a:solidFill>
                  <a:schemeClr val="tx1"/>
                </a:solidFill>
              </a:rPr>
              <a:t>and </a:t>
            </a:r>
            <a:r>
              <a:rPr sz="2400" dirty="0">
                <a:solidFill>
                  <a:schemeClr val="tx1"/>
                </a:solidFill>
              </a:rPr>
              <a:t>the privacy rights of the individual</a:t>
            </a:r>
          </a:p>
        </p:txBody>
      </p:sp>
      <p:grpSp>
        <p:nvGrpSpPr>
          <p:cNvPr id="2" name="Groeperen 1"/>
          <p:cNvGrpSpPr/>
          <p:nvPr/>
        </p:nvGrpSpPr>
        <p:grpSpPr>
          <a:xfrm>
            <a:off x="1331640" y="1804823"/>
            <a:ext cx="7532115" cy="4986994"/>
            <a:chOff x="1331640" y="1804823"/>
            <a:chExt cx="7532115" cy="4986994"/>
          </a:xfrm>
        </p:grpSpPr>
        <p:sp>
          <p:nvSpPr>
            <p:cNvPr id="304" name="Isosceles Triangle 2"/>
            <p:cNvSpPr/>
            <p:nvPr/>
          </p:nvSpPr>
          <p:spPr>
            <a:xfrm>
              <a:off x="2843807" y="2535771"/>
              <a:ext cx="3510341" cy="2847992"/>
            </a:xfrm>
            <a:prstGeom prst="triangle">
              <a:avLst/>
            </a:prstGeom>
            <a:solidFill>
              <a:srgbClr val="FFFFFF"/>
            </a:solidFill>
            <a:ln w="25400">
              <a:solidFill>
                <a:srgbClr val="00A22E"/>
              </a:solidFill>
            </a:ln>
          </p:spPr>
          <p:txBody>
            <a:bodyPr lIns="35719" tIns="35719" rIns="35719" bIns="35719" anchor="ctr"/>
            <a:lstStyle/>
            <a:p>
              <a:pPr defTabSz="457184">
                <a:defRPr>
                  <a:solidFill>
                    <a:srgbClr val="002328"/>
                  </a:solidFill>
                  <a:latin typeface="Museo Sans 500"/>
                  <a:ea typeface="Museo Sans 500"/>
                  <a:cs typeface="Museo Sans 500"/>
                  <a:sym typeface="Museo Sans 500"/>
                </a:defRPr>
              </a:pPr>
              <a:endParaRPr/>
            </a:p>
          </p:txBody>
        </p:sp>
        <p:sp>
          <p:nvSpPr>
            <p:cNvPr id="305" name="Rectangle 3"/>
            <p:cNvSpPr txBox="1"/>
            <p:nvPr/>
          </p:nvSpPr>
          <p:spPr>
            <a:xfrm>
              <a:off x="5493203" y="5437604"/>
              <a:ext cx="3370552" cy="1354213"/>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lgn="l" defTabSz="650240">
                <a:defRPr>
                  <a:solidFill>
                    <a:srgbClr val="002328"/>
                  </a:solidFill>
                  <a:latin typeface="Museo Sans 500"/>
                  <a:ea typeface="Museo Sans 500"/>
                  <a:cs typeface="Museo Sans 500"/>
                  <a:sym typeface="Museo Sans 500"/>
                </a:defRPr>
              </a:lvl1pPr>
            </a:lstStyle>
            <a:p>
              <a:r>
                <a:rPr dirty="0"/>
                <a:t>independent </a:t>
              </a:r>
              <a:r>
                <a:rPr dirty="0" smtClean="0"/>
                <a:t>authority</a:t>
              </a:r>
              <a:endParaRPr lang="nl-NL" dirty="0" smtClean="0"/>
            </a:p>
            <a:p>
              <a:r>
                <a:rPr lang="nl-NL" sz="1600" dirty="0" smtClean="0">
                  <a:solidFill>
                    <a:schemeClr val="bg1">
                      <a:lumMod val="50000"/>
                    </a:schemeClr>
                  </a:solidFill>
                </a:rPr>
                <a:t>-GDPR</a:t>
              </a:r>
            </a:p>
            <a:p>
              <a:r>
                <a:rPr lang="nl-NL" sz="1600" dirty="0" smtClean="0">
                  <a:solidFill>
                    <a:schemeClr val="bg1">
                      <a:lumMod val="50000"/>
                    </a:schemeClr>
                  </a:solidFill>
                </a:rPr>
                <a:t>-ISO - NEN</a:t>
              </a:r>
            </a:p>
            <a:p>
              <a:r>
                <a:rPr lang="nl-NL" sz="1600" dirty="0" smtClean="0">
                  <a:solidFill>
                    <a:schemeClr val="bg1">
                      <a:lumMod val="50000"/>
                    </a:schemeClr>
                  </a:solidFill>
                </a:rPr>
                <a:t>-</a:t>
              </a:r>
              <a:r>
                <a:rPr lang="nl-NL" sz="1600" dirty="0" err="1" smtClean="0">
                  <a:solidFill>
                    <a:schemeClr val="bg1">
                      <a:lumMod val="50000"/>
                    </a:schemeClr>
                  </a:solidFill>
                </a:rPr>
                <a:t>Disciplin</a:t>
              </a:r>
              <a:r>
                <a:rPr lang="nl-NL" sz="1600" dirty="0" smtClean="0">
                  <a:solidFill>
                    <a:schemeClr val="bg1">
                      <a:lumMod val="50000"/>
                    </a:schemeClr>
                  </a:solidFill>
                </a:rPr>
                <a:t> </a:t>
              </a:r>
              <a:r>
                <a:rPr lang="nl-NL" sz="1600" dirty="0" err="1" smtClean="0">
                  <a:solidFill>
                    <a:schemeClr val="bg1">
                      <a:lumMod val="50000"/>
                    </a:schemeClr>
                  </a:solidFill>
                </a:rPr>
                <a:t>specific</a:t>
              </a:r>
              <a:r>
                <a:rPr lang="nl-NL" sz="1600" dirty="0" smtClean="0">
                  <a:solidFill>
                    <a:schemeClr val="bg1">
                      <a:lumMod val="50000"/>
                    </a:schemeClr>
                  </a:solidFill>
                </a:rPr>
                <a:t> -</a:t>
              </a:r>
              <a:r>
                <a:rPr lang="nl-NL" sz="1600" dirty="0" err="1" smtClean="0">
                  <a:solidFill>
                    <a:schemeClr val="bg1">
                      <a:lumMod val="50000"/>
                    </a:schemeClr>
                  </a:solidFill>
                </a:rPr>
                <a:t>Good</a:t>
              </a:r>
              <a:r>
                <a:rPr lang="nl-NL" sz="1600" dirty="0" smtClean="0">
                  <a:solidFill>
                    <a:schemeClr val="bg1">
                      <a:lumMod val="50000"/>
                    </a:schemeClr>
                  </a:solidFill>
                </a:rPr>
                <a:t> </a:t>
              </a:r>
              <a:r>
                <a:rPr lang="nl-NL" sz="1600" dirty="0" err="1" smtClean="0">
                  <a:solidFill>
                    <a:schemeClr val="bg1">
                      <a:lumMod val="50000"/>
                    </a:schemeClr>
                  </a:solidFill>
                </a:rPr>
                <a:t>Practices</a:t>
              </a:r>
              <a:endParaRPr lang="nl-NL" sz="1600" dirty="0" smtClean="0">
                <a:solidFill>
                  <a:schemeClr val="bg1">
                    <a:lumMod val="50000"/>
                  </a:schemeClr>
                </a:solidFill>
              </a:endParaRPr>
            </a:p>
            <a:p>
              <a:r>
                <a:rPr lang="nl-NL" sz="1600" dirty="0" smtClean="0">
                  <a:solidFill>
                    <a:schemeClr val="bg1">
                      <a:lumMod val="50000"/>
                    </a:schemeClr>
                  </a:solidFill>
                </a:rPr>
                <a:t>-(</a:t>
              </a:r>
              <a:r>
                <a:rPr lang="nl-NL" sz="1600" dirty="0" err="1" smtClean="0">
                  <a:solidFill>
                    <a:schemeClr val="bg1">
                      <a:lumMod val="50000"/>
                    </a:schemeClr>
                  </a:solidFill>
                </a:rPr>
                <a:t>Inter</a:t>
              </a:r>
              <a:r>
                <a:rPr lang="nl-NL" sz="1600" dirty="0" smtClean="0">
                  <a:solidFill>
                    <a:schemeClr val="bg1">
                      <a:lumMod val="50000"/>
                    </a:schemeClr>
                  </a:solidFill>
                </a:rPr>
                <a:t>-)National Codes of </a:t>
              </a:r>
              <a:r>
                <a:rPr lang="nl-NL" sz="1600" dirty="0" err="1" smtClean="0">
                  <a:solidFill>
                    <a:schemeClr val="bg1">
                      <a:lumMod val="50000"/>
                    </a:schemeClr>
                  </a:solidFill>
                </a:rPr>
                <a:t>Conduct</a:t>
              </a:r>
              <a:endParaRPr sz="1600" dirty="0">
                <a:solidFill>
                  <a:schemeClr val="bg1">
                    <a:lumMod val="50000"/>
                  </a:schemeClr>
                </a:solidFill>
              </a:endParaRPr>
            </a:p>
          </p:txBody>
        </p:sp>
        <p:sp>
          <p:nvSpPr>
            <p:cNvPr id="306" name="Rectangle 8"/>
            <p:cNvSpPr txBox="1"/>
            <p:nvPr/>
          </p:nvSpPr>
          <p:spPr>
            <a:xfrm>
              <a:off x="3727211" y="1804823"/>
              <a:ext cx="1765992" cy="61554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l" defTabSz="650240">
                <a:defRPr>
                  <a:solidFill>
                    <a:srgbClr val="002328"/>
                  </a:solidFill>
                  <a:latin typeface="Museo Sans 500"/>
                  <a:ea typeface="Museo Sans 500"/>
                  <a:cs typeface="Museo Sans 500"/>
                  <a:sym typeface="Museo Sans 500"/>
                </a:defRPr>
              </a:lvl1pPr>
            </a:lstStyle>
            <a:p>
              <a:r>
                <a:rPr dirty="0"/>
                <a:t>individual’s </a:t>
              </a:r>
              <a:r>
                <a:rPr dirty="0" smtClean="0"/>
                <a:t>rights</a:t>
              </a:r>
              <a:endParaRPr lang="nl-NL" dirty="0" smtClean="0"/>
            </a:p>
            <a:p>
              <a:r>
                <a:rPr lang="nl-NL" sz="1600" dirty="0" smtClean="0">
                  <a:solidFill>
                    <a:schemeClr val="bg1">
                      <a:lumMod val="50000"/>
                    </a:schemeClr>
                  </a:solidFill>
                </a:rPr>
                <a:t>Of </a:t>
              </a:r>
              <a:r>
                <a:rPr lang="nl-NL" sz="1600" dirty="0" err="1" smtClean="0">
                  <a:solidFill>
                    <a:schemeClr val="bg1">
                      <a:lumMod val="50000"/>
                    </a:schemeClr>
                  </a:solidFill>
                </a:rPr>
                <a:t>the</a:t>
              </a:r>
              <a:r>
                <a:rPr lang="nl-NL" sz="1600" dirty="0" smtClean="0">
                  <a:solidFill>
                    <a:schemeClr val="bg1">
                      <a:lumMod val="50000"/>
                    </a:schemeClr>
                  </a:solidFill>
                </a:rPr>
                <a:t> data subject</a:t>
              </a:r>
              <a:endParaRPr sz="1600" dirty="0">
                <a:solidFill>
                  <a:schemeClr val="bg1">
                    <a:lumMod val="50000"/>
                  </a:schemeClr>
                </a:solidFill>
              </a:endParaRPr>
            </a:p>
          </p:txBody>
        </p:sp>
        <p:sp>
          <p:nvSpPr>
            <p:cNvPr id="307" name="Rectangle 9"/>
            <p:cNvSpPr txBox="1"/>
            <p:nvPr/>
          </p:nvSpPr>
          <p:spPr>
            <a:xfrm>
              <a:off x="1331640" y="5437604"/>
              <a:ext cx="2237147" cy="61554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l" defTabSz="650240">
                <a:defRPr>
                  <a:solidFill>
                    <a:srgbClr val="002328"/>
                  </a:solidFill>
                  <a:latin typeface="Museo Sans 500"/>
                  <a:ea typeface="Museo Sans 500"/>
                  <a:cs typeface="Museo Sans 500"/>
                  <a:sym typeface="Museo Sans 500"/>
                </a:defRPr>
              </a:lvl1pPr>
            </a:lstStyle>
            <a:p>
              <a:r>
                <a:rPr dirty="0"/>
                <a:t>legitimate </a:t>
              </a:r>
              <a:r>
                <a:rPr dirty="0" smtClean="0"/>
                <a:t>interests</a:t>
              </a:r>
              <a:endParaRPr lang="nl-NL" dirty="0" smtClean="0"/>
            </a:p>
            <a:p>
              <a:r>
                <a:rPr lang="nl-NL" sz="1600" dirty="0" smtClean="0">
                  <a:solidFill>
                    <a:schemeClr val="bg1">
                      <a:lumMod val="50000"/>
                    </a:schemeClr>
                  </a:solidFill>
                </a:rPr>
                <a:t>Public interest of research</a:t>
              </a:r>
              <a:endParaRPr sz="1600" dirty="0">
                <a:solidFill>
                  <a:schemeClr val="bg1">
                    <a:lumMod val="50000"/>
                  </a:schemeClr>
                </a:solidFill>
              </a:endParaRPr>
            </a:p>
          </p:txBody>
        </p:sp>
      </p:grpSp>
    </p:spTree>
    <p:extLst>
      <p:ext uri="{BB962C8B-B14F-4D97-AF65-F5344CB8AC3E}">
        <p14:creationId xmlns:p14="http://schemas.microsoft.com/office/powerpoint/2010/main" val="1645642069"/>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0" name="Data Driven Research"/>
          <p:cNvSpPr txBox="1">
            <a:spLocks noGrp="1"/>
          </p:cNvSpPr>
          <p:nvPr>
            <p:ph type="title"/>
          </p:nvPr>
        </p:nvSpPr>
        <p:spPr>
          <a:prstGeom prst="rect">
            <a:avLst/>
          </a:prstGeom>
        </p:spPr>
        <p:txBody>
          <a:bodyPr/>
          <a:lstStyle>
            <a:lvl1pPr defTabSz="543305">
              <a:defRPr sz="7440"/>
            </a:lvl1pPr>
          </a:lstStyle>
          <a:p>
            <a:r>
              <a:rPr lang="nl-NL" sz="2000" dirty="0" smtClean="0">
                <a:solidFill>
                  <a:schemeClr val="tx1"/>
                </a:solidFill>
              </a:rPr>
              <a:t>3. </a:t>
            </a:r>
            <a:r>
              <a:rPr sz="2000" dirty="0" smtClean="0">
                <a:solidFill>
                  <a:schemeClr val="tx1"/>
                </a:solidFill>
              </a:rPr>
              <a:t>Balancing</a:t>
            </a:r>
            <a:r>
              <a:rPr sz="2000" dirty="0">
                <a:solidFill>
                  <a:schemeClr val="tx1"/>
                </a:solidFill>
              </a:rPr>
              <a:t>. Four Steps.</a:t>
            </a:r>
          </a:p>
        </p:txBody>
      </p:sp>
      <p:sp>
        <p:nvSpPr>
          <p:cNvPr id="311" name="1. Legitimate interests of controller or 3rd party…"/>
          <p:cNvSpPr txBox="1">
            <a:spLocks noGrp="1"/>
          </p:cNvSpPr>
          <p:nvPr>
            <p:ph type="body" idx="1"/>
          </p:nvPr>
        </p:nvSpPr>
        <p:spPr>
          <a:xfrm>
            <a:off x="457200" y="1600200"/>
            <a:ext cx="8229600" cy="4756150"/>
          </a:xfrm>
          <a:prstGeom prst="rect">
            <a:avLst/>
          </a:prstGeom>
        </p:spPr>
        <p:txBody>
          <a:bodyPr/>
          <a:lstStyle/>
          <a:p>
            <a:pPr marL="0" indent="0" defTabSz="432027">
              <a:lnSpc>
                <a:spcPct val="80000"/>
              </a:lnSpc>
              <a:spcBef>
                <a:spcPts val="281"/>
              </a:spcBef>
              <a:buNone/>
              <a:defRPr sz="1400" b="1">
                <a:latin typeface="Verdana"/>
                <a:ea typeface="Verdana"/>
                <a:cs typeface="Verdana"/>
                <a:sym typeface="Verdana"/>
              </a:defRPr>
            </a:pPr>
            <a:r>
              <a:rPr sz="1100" dirty="0"/>
              <a:t>1. Legitimate interests of controller or 3rd party</a:t>
            </a:r>
          </a:p>
          <a:p>
            <a:pPr marL="450577" lvl="2" indent="-113047" defTabSz="432027">
              <a:lnSpc>
                <a:spcPct val="80000"/>
              </a:lnSpc>
              <a:spcBef>
                <a:spcPts val="281"/>
              </a:spcBef>
              <a:buSzPct val="100000"/>
              <a:defRPr sz="1400">
                <a:latin typeface="Verdana"/>
                <a:ea typeface="Verdana"/>
                <a:cs typeface="Verdana"/>
                <a:sym typeface="Verdana"/>
              </a:defRPr>
            </a:pPr>
            <a:r>
              <a:rPr sz="1100" dirty="0"/>
              <a:t>freedom of expression</a:t>
            </a:r>
          </a:p>
          <a:p>
            <a:pPr marL="450577" lvl="2" indent="-113047" defTabSz="432027">
              <a:lnSpc>
                <a:spcPct val="80000"/>
              </a:lnSpc>
              <a:spcBef>
                <a:spcPts val="281"/>
              </a:spcBef>
              <a:buSzPct val="100000"/>
              <a:defRPr sz="1400">
                <a:latin typeface="Verdana"/>
                <a:ea typeface="Verdana"/>
                <a:cs typeface="Verdana"/>
                <a:sym typeface="Verdana"/>
              </a:defRPr>
            </a:pPr>
            <a:r>
              <a:rPr sz="1100" dirty="0"/>
              <a:t>direct marketing and other forms of advertisement</a:t>
            </a:r>
          </a:p>
          <a:p>
            <a:pPr marL="450577" lvl="2" indent="-113047" defTabSz="432027">
              <a:lnSpc>
                <a:spcPct val="80000"/>
              </a:lnSpc>
              <a:spcBef>
                <a:spcPts val="281"/>
              </a:spcBef>
              <a:buSzPct val="100000"/>
              <a:defRPr sz="1400">
                <a:latin typeface="Verdana"/>
                <a:ea typeface="Verdana"/>
                <a:cs typeface="Verdana"/>
                <a:sym typeface="Verdana"/>
              </a:defRPr>
            </a:pPr>
            <a:r>
              <a:rPr sz="1100" dirty="0"/>
              <a:t>enforcement of legal claims</a:t>
            </a:r>
          </a:p>
          <a:p>
            <a:pPr marL="450577" lvl="2" indent="-113047" defTabSz="432027">
              <a:lnSpc>
                <a:spcPct val="80000"/>
              </a:lnSpc>
              <a:spcBef>
                <a:spcPts val="281"/>
              </a:spcBef>
              <a:buSzPct val="100000"/>
              <a:defRPr sz="1400">
                <a:latin typeface="Verdana"/>
                <a:ea typeface="Verdana"/>
                <a:cs typeface="Verdana"/>
                <a:sym typeface="Verdana"/>
              </a:defRPr>
            </a:pPr>
            <a:r>
              <a:rPr sz="1100" dirty="0"/>
              <a:t>prevention of fraud, misuse of services, or money laundering</a:t>
            </a:r>
          </a:p>
          <a:p>
            <a:pPr marL="450577" lvl="2" indent="-113047" defTabSz="432027">
              <a:lnSpc>
                <a:spcPct val="80000"/>
              </a:lnSpc>
              <a:spcBef>
                <a:spcPts val="281"/>
              </a:spcBef>
              <a:buSzPct val="100000"/>
              <a:defRPr sz="1400">
                <a:latin typeface="Verdana"/>
                <a:ea typeface="Verdana"/>
                <a:cs typeface="Verdana"/>
                <a:sym typeface="Verdana"/>
              </a:defRPr>
            </a:pPr>
            <a:r>
              <a:rPr sz="1100" dirty="0"/>
              <a:t>physical safety, security, IT and network security</a:t>
            </a:r>
          </a:p>
          <a:p>
            <a:pPr marL="450577" lvl="2" indent="-113047" defTabSz="432027">
              <a:lnSpc>
                <a:spcPct val="80000"/>
              </a:lnSpc>
              <a:spcBef>
                <a:spcPts val="281"/>
              </a:spcBef>
              <a:buSzPct val="100000"/>
              <a:defRPr sz="1400">
                <a:latin typeface="Verdana"/>
                <a:ea typeface="Verdana"/>
                <a:cs typeface="Verdana"/>
                <a:sym typeface="Verdana"/>
              </a:defRPr>
            </a:pPr>
            <a:r>
              <a:rPr sz="1100" dirty="0"/>
              <a:t>whistle-blowing schemes</a:t>
            </a:r>
          </a:p>
          <a:p>
            <a:pPr marL="0" lvl="2" indent="480041" defTabSz="432027">
              <a:lnSpc>
                <a:spcPct val="80000"/>
              </a:lnSpc>
              <a:spcBef>
                <a:spcPts val="281"/>
              </a:spcBef>
              <a:buNone/>
              <a:defRPr sz="1600">
                <a:latin typeface="Verdana"/>
                <a:ea typeface="Verdana"/>
                <a:cs typeface="Verdana"/>
                <a:sym typeface="Verdana"/>
              </a:defRPr>
            </a:pPr>
            <a:endParaRPr sz="1100" dirty="0"/>
          </a:p>
          <a:p>
            <a:pPr marL="259325" indent="-326780" defTabSz="432027">
              <a:lnSpc>
                <a:spcPct val="80000"/>
              </a:lnSpc>
              <a:spcBef>
                <a:spcPts val="281"/>
              </a:spcBef>
              <a:buNone/>
              <a:defRPr sz="1400" b="1">
                <a:latin typeface="Verdana"/>
                <a:ea typeface="Verdana"/>
                <a:cs typeface="Verdana"/>
                <a:sym typeface="Verdana"/>
              </a:defRPr>
            </a:pPr>
            <a:r>
              <a:rPr sz="1100" dirty="0"/>
              <a:t>2. Impact on data subject</a:t>
            </a:r>
          </a:p>
          <a:p>
            <a:pPr marL="0" lvl="2" indent="288026" defTabSz="432027">
              <a:lnSpc>
                <a:spcPct val="80000"/>
              </a:lnSpc>
              <a:spcBef>
                <a:spcPts val="281"/>
              </a:spcBef>
              <a:buNone/>
              <a:defRPr sz="1400">
                <a:latin typeface="Verdana"/>
                <a:ea typeface="Verdana"/>
                <a:cs typeface="Verdana"/>
                <a:sym typeface="Verdana"/>
              </a:defRPr>
            </a:pPr>
            <a:r>
              <a:rPr sz="1100" dirty="0"/>
              <a:t>Actual and potential repercussions</a:t>
            </a:r>
          </a:p>
          <a:p>
            <a:pPr marL="461882" lvl="2" indent="-124352" defTabSz="432027">
              <a:lnSpc>
                <a:spcPct val="80000"/>
              </a:lnSpc>
              <a:spcBef>
                <a:spcPts val="281"/>
              </a:spcBef>
              <a:buSzPct val="100000"/>
              <a:defRPr sz="1400">
                <a:latin typeface="Verdana"/>
                <a:ea typeface="Verdana"/>
                <a:cs typeface="Verdana"/>
                <a:sym typeface="Verdana"/>
              </a:defRPr>
            </a:pPr>
            <a:r>
              <a:rPr sz="1100" dirty="0"/>
              <a:t>Nature of the data</a:t>
            </a:r>
          </a:p>
          <a:p>
            <a:pPr marL="461882" lvl="2" indent="-124352" defTabSz="432027">
              <a:lnSpc>
                <a:spcPct val="80000"/>
              </a:lnSpc>
              <a:spcBef>
                <a:spcPts val="281"/>
              </a:spcBef>
              <a:buSzPct val="100000"/>
              <a:defRPr sz="1400">
                <a:latin typeface="Verdana"/>
                <a:ea typeface="Verdana"/>
                <a:cs typeface="Verdana"/>
                <a:sym typeface="Verdana"/>
              </a:defRPr>
            </a:pPr>
            <a:r>
              <a:rPr sz="1100" dirty="0"/>
              <a:t>How the data are processed</a:t>
            </a:r>
          </a:p>
          <a:p>
            <a:pPr marL="461882" lvl="2" indent="-124352" defTabSz="432027">
              <a:lnSpc>
                <a:spcPct val="80000"/>
              </a:lnSpc>
              <a:spcBef>
                <a:spcPts val="281"/>
              </a:spcBef>
              <a:buSzPct val="100000"/>
              <a:defRPr sz="1400">
                <a:latin typeface="Verdana"/>
                <a:ea typeface="Verdana"/>
                <a:cs typeface="Verdana"/>
                <a:sym typeface="Verdana"/>
              </a:defRPr>
            </a:pPr>
            <a:r>
              <a:rPr sz="1100" dirty="0"/>
              <a:t>Reasonable expectations data subject</a:t>
            </a:r>
          </a:p>
          <a:p>
            <a:pPr marL="461882" lvl="2" indent="-124352" defTabSz="432027">
              <a:lnSpc>
                <a:spcPct val="80000"/>
              </a:lnSpc>
              <a:spcBef>
                <a:spcPts val="281"/>
              </a:spcBef>
              <a:buSzPct val="100000"/>
              <a:defRPr sz="1400">
                <a:latin typeface="Verdana"/>
                <a:ea typeface="Verdana"/>
                <a:cs typeface="Verdana"/>
                <a:sym typeface="Verdana"/>
              </a:defRPr>
            </a:pPr>
            <a:r>
              <a:rPr sz="1100" dirty="0"/>
              <a:t>Nature of controller vis-à-vis data subject </a:t>
            </a:r>
          </a:p>
          <a:p>
            <a:pPr marL="461882" lvl="2" indent="-124352" defTabSz="432027">
              <a:lnSpc>
                <a:spcPct val="80000"/>
              </a:lnSpc>
              <a:spcBef>
                <a:spcPts val="281"/>
              </a:spcBef>
              <a:buSzPct val="100000"/>
              <a:defRPr sz="1400">
                <a:latin typeface="Verdana"/>
                <a:ea typeface="Verdana"/>
                <a:cs typeface="Verdana"/>
                <a:sym typeface="Verdana"/>
              </a:defRPr>
            </a:pPr>
            <a:endParaRPr sz="1100" dirty="0"/>
          </a:p>
          <a:p>
            <a:pPr marL="0" indent="0" defTabSz="432027">
              <a:lnSpc>
                <a:spcPct val="80000"/>
              </a:lnSpc>
              <a:spcBef>
                <a:spcPts val="281"/>
              </a:spcBef>
              <a:buNone/>
              <a:defRPr sz="1400" b="1">
                <a:latin typeface="Verdana"/>
                <a:ea typeface="Verdana"/>
                <a:cs typeface="Verdana"/>
                <a:sym typeface="Verdana"/>
              </a:defRPr>
            </a:pPr>
            <a:r>
              <a:rPr sz="1100" dirty="0"/>
              <a:t>3. Make provisional balance</a:t>
            </a:r>
          </a:p>
          <a:p>
            <a:pPr marL="0" lvl="2" indent="288026" defTabSz="432027">
              <a:lnSpc>
                <a:spcPct val="80000"/>
              </a:lnSpc>
              <a:spcBef>
                <a:spcPts val="281"/>
              </a:spcBef>
              <a:buNone/>
              <a:defRPr sz="1400">
                <a:latin typeface="Verdana"/>
                <a:ea typeface="Verdana"/>
                <a:cs typeface="Verdana"/>
                <a:sym typeface="Verdana"/>
              </a:defRPr>
            </a:pPr>
            <a:r>
              <a:rPr sz="1100" dirty="0"/>
              <a:t>“Necessary”</a:t>
            </a:r>
          </a:p>
          <a:p>
            <a:pPr marL="461882" lvl="2" indent="-124352" defTabSz="432027">
              <a:lnSpc>
                <a:spcPct val="80000"/>
              </a:lnSpc>
              <a:spcBef>
                <a:spcPts val="281"/>
              </a:spcBef>
              <a:buSzPct val="100000"/>
              <a:defRPr sz="1400">
                <a:latin typeface="Verdana"/>
                <a:ea typeface="Verdana"/>
                <a:cs typeface="Verdana"/>
                <a:sym typeface="Verdana"/>
              </a:defRPr>
            </a:pPr>
            <a:r>
              <a:rPr sz="1100" dirty="0"/>
              <a:t>Least intrusive means</a:t>
            </a:r>
          </a:p>
          <a:p>
            <a:pPr marL="461882" lvl="2" indent="-124352" defTabSz="432027">
              <a:lnSpc>
                <a:spcPct val="80000"/>
              </a:lnSpc>
              <a:spcBef>
                <a:spcPts val="281"/>
              </a:spcBef>
              <a:buSzPct val="100000"/>
              <a:defRPr sz="1400">
                <a:latin typeface="Verdana"/>
                <a:ea typeface="Verdana"/>
                <a:cs typeface="Verdana"/>
                <a:sym typeface="Verdana"/>
              </a:defRPr>
            </a:pPr>
            <a:r>
              <a:rPr sz="1100" dirty="0"/>
              <a:t>Reasonably effective </a:t>
            </a:r>
          </a:p>
          <a:p>
            <a:pPr marL="461882" lvl="2" indent="-124352" defTabSz="432027">
              <a:lnSpc>
                <a:spcPct val="80000"/>
              </a:lnSpc>
              <a:spcBef>
                <a:spcPts val="281"/>
              </a:spcBef>
              <a:buSzPct val="100000"/>
              <a:defRPr sz="1400">
                <a:latin typeface="Verdana"/>
                <a:ea typeface="Verdana"/>
                <a:cs typeface="Verdana"/>
                <a:sym typeface="Verdana"/>
              </a:defRPr>
            </a:pPr>
            <a:r>
              <a:rPr sz="1100" dirty="0"/>
              <a:t>Balance of interests </a:t>
            </a:r>
          </a:p>
          <a:p>
            <a:pPr marL="461882" lvl="2" indent="-124352" defTabSz="432027">
              <a:lnSpc>
                <a:spcPct val="80000"/>
              </a:lnSpc>
              <a:spcBef>
                <a:spcPts val="281"/>
              </a:spcBef>
              <a:buSzPct val="100000"/>
              <a:defRPr sz="1400">
                <a:latin typeface="Verdana"/>
                <a:ea typeface="Verdana"/>
                <a:cs typeface="Verdana"/>
                <a:sym typeface="Verdana"/>
              </a:defRPr>
            </a:pPr>
            <a:endParaRPr sz="1100" dirty="0"/>
          </a:p>
          <a:p>
            <a:pPr marL="0" indent="0" defTabSz="432027">
              <a:lnSpc>
                <a:spcPct val="80000"/>
              </a:lnSpc>
              <a:spcBef>
                <a:spcPts val="281"/>
              </a:spcBef>
              <a:buNone/>
              <a:defRPr sz="1400" b="1">
                <a:latin typeface="Verdana"/>
                <a:ea typeface="Verdana"/>
                <a:cs typeface="Verdana"/>
                <a:sym typeface="Verdana"/>
              </a:defRPr>
            </a:pPr>
            <a:r>
              <a:rPr sz="1100" dirty="0"/>
              <a:t>4. Safeguards</a:t>
            </a:r>
          </a:p>
          <a:p>
            <a:pPr marL="0" lvl="2" indent="288026" defTabSz="432027">
              <a:lnSpc>
                <a:spcPct val="80000"/>
              </a:lnSpc>
              <a:spcBef>
                <a:spcPts val="281"/>
              </a:spcBef>
              <a:buNone/>
              <a:defRPr sz="1400">
                <a:latin typeface="Verdana"/>
                <a:ea typeface="Verdana"/>
                <a:cs typeface="Verdana"/>
                <a:sym typeface="Verdana"/>
              </a:defRPr>
            </a:pPr>
            <a:r>
              <a:rPr sz="1100" dirty="0"/>
              <a:t>Measures to ensure that the data cannot be used to take decisions or other actions with regard to individuals.</a:t>
            </a:r>
          </a:p>
          <a:p>
            <a:pPr marL="461882" lvl="2" indent="-124352" defTabSz="432027">
              <a:lnSpc>
                <a:spcPct val="80000"/>
              </a:lnSpc>
              <a:spcBef>
                <a:spcPts val="281"/>
              </a:spcBef>
              <a:buSzPct val="100000"/>
              <a:defRPr sz="1400">
                <a:latin typeface="Verdana"/>
                <a:ea typeface="Verdana"/>
                <a:cs typeface="Verdana"/>
                <a:sym typeface="Verdana"/>
              </a:defRPr>
            </a:pPr>
            <a:r>
              <a:rPr sz="1100" dirty="0" err="1"/>
              <a:t>anonymisation</a:t>
            </a:r>
            <a:r>
              <a:rPr sz="1100" dirty="0"/>
              <a:t> techniques, aggregation of data</a:t>
            </a:r>
          </a:p>
          <a:p>
            <a:pPr marL="461882" lvl="2" indent="-124352" defTabSz="432027">
              <a:lnSpc>
                <a:spcPct val="80000"/>
              </a:lnSpc>
              <a:spcBef>
                <a:spcPts val="281"/>
              </a:spcBef>
              <a:buSzPct val="100000"/>
              <a:defRPr sz="1400">
                <a:latin typeface="Verdana"/>
                <a:ea typeface="Verdana"/>
                <a:cs typeface="Verdana"/>
                <a:sym typeface="Verdana"/>
              </a:defRPr>
            </a:pPr>
            <a:r>
              <a:rPr sz="1100" dirty="0"/>
              <a:t>privacy-enhancing technologies, privacy by design</a:t>
            </a:r>
          </a:p>
          <a:p>
            <a:pPr marL="461882" lvl="2" indent="-124352" defTabSz="432027">
              <a:lnSpc>
                <a:spcPct val="80000"/>
              </a:lnSpc>
              <a:spcBef>
                <a:spcPts val="281"/>
              </a:spcBef>
              <a:buSzPct val="100000"/>
              <a:defRPr sz="1400">
                <a:latin typeface="Verdana"/>
                <a:ea typeface="Verdana"/>
                <a:cs typeface="Verdana"/>
                <a:sym typeface="Verdana"/>
              </a:defRPr>
            </a:pPr>
            <a:r>
              <a:rPr sz="1100" dirty="0"/>
              <a:t>increased transparency</a:t>
            </a:r>
          </a:p>
          <a:p>
            <a:pPr marL="461882" lvl="2" indent="-124352" defTabSz="432027">
              <a:lnSpc>
                <a:spcPct val="80000"/>
              </a:lnSpc>
              <a:spcBef>
                <a:spcPts val="281"/>
              </a:spcBef>
              <a:buSzPct val="100000"/>
              <a:defRPr sz="1400">
                <a:latin typeface="Verdana"/>
                <a:ea typeface="Verdana"/>
                <a:cs typeface="Verdana"/>
                <a:sym typeface="Verdana"/>
              </a:defRPr>
            </a:pPr>
            <a:r>
              <a:rPr sz="1100" dirty="0"/>
              <a:t>general and unconditional right to opt-out </a:t>
            </a:r>
          </a:p>
        </p:txBody>
      </p:sp>
      <p:sp>
        <p:nvSpPr>
          <p:cNvPr id="312" name="Source: http://www.privacy-regulation.eu/en/index.htm"/>
          <p:cNvSpPr txBox="1"/>
          <p:nvPr/>
        </p:nvSpPr>
        <p:spPr>
          <a:xfrm>
            <a:off x="959460" y="6490545"/>
            <a:ext cx="6541884" cy="364325"/>
          </a:xfrm>
          <a:prstGeom prst="rect">
            <a:avLst/>
          </a:prstGeom>
          <a:ln w="12700">
            <a:miter lim="400000"/>
          </a:ln>
          <a:extLst>
            <a:ext uri="{C572A759-6A51-4108-AA02-DFA0A04FC94B}">
              <ma14:wrappingTextBoxFlag xmlns:ma14="http://schemas.microsoft.com/office/mac/drawingml/2011/main" val="1"/>
            </a:ext>
          </a:extLst>
        </p:spPr>
        <p:txBody>
          <a:bodyPr lIns="35716" tIns="35716" rIns="35716" bIns="35716" anchor="ctr">
            <a:spAutoFit/>
          </a:bodyPr>
          <a:lstStyle/>
          <a:p>
            <a:pPr defTabSz="410748">
              <a:defRPr sz="900" b="1">
                <a:latin typeface="+mn-lt"/>
                <a:ea typeface="+mn-ea"/>
                <a:cs typeface="+mn-cs"/>
                <a:sym typeface="Helvetica"/>
              </a:defRPr>
            </a:pPr>
            <a:r>
              <a:rPr sz="633" dirty="0"/>
              <a:t>Source</a:t>
            </a:r>
            <a:r>
              <a:rPr sz="633" dirty="0">
                <a:latin typeface="Helvetica Light"/>
                <a:ea typeface="Helvetica Light"/>
                <a:cs typeface="Helvetica Light"/>
                <a:sym typeface="Helvetica Light"/>
              </a:rPr>
              <a:t>:</a:t>
            </a:r>
            <a:r>
              <a:rPr sz="633" i="1" dirty="0"/>
              <a:t> </a:t>
            </a:r>
            <a:r>
              <a:rPr sz="633" dirty="0"/>
              <a:t>Article 29 Data Protection Working Party. Opinion 06/2014 on the "Notion of legitimate interests of the data controller under Article 7 of Directive 95/46/EC". Adopted on 9 April 2014. Online: </a:t>
            </a:r>
            <a:r>
              <a:rPr sz="633" u="sng" dirty="0">
                <a:solidFill>
                  <a:srgbClr val="0000FF"/>
                </a:solidFill>
                <a:uFill>
                  <a:solidFill>
                    <a:srgbClr val="0000FF"/>
                  </a:solidFill>
                </a:uFill>
                <a:hlinkClick r:id="rId2"/>
              </a:rPr>
              <a:t>http://ec.europa.eu/justice/data-protection/article-29/documentation/opinion-recommendation/files/2014/wp217_en.pdf</a:t>
            </a:r>
            <a:r>
              <a:rPr sz="633" dirty="0"/>
              <a:t> </a:t>
            </a:r>
          </a:p>
        </p:txBody>
      </p:sp>
    </p:spTree>
    <p:extLst>
      <p:ext uri="{BB962C8B-B14F-4D97-AF65-F5344CB8AC3E}">
        <p14:creationId xmlns:p14="http://schemas.microsoft.com/office/powerpoint/2010/main" val="86481712"/>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500"/>
            <a:ext cx="9144000" cy="6858000"/>
          </a:xfrm>
          <a:prstGeom prst="rect">
            <a:avLst/>
          </a:prstGeom>
        </p:spPr>
      </p:pic>
      <p:sp>
        <p:nvSpPr>
          <p:cNvPr id="2" name="TextBox 1"/>
          <p:cNvSpPr txBox="1"/>
          <p:nvPr/>
        </p:nvSpPr>
        <p:spPr>
          <a:xfrm>
            <a:off x="971600" y="2636912"/>
            <a:ext cx="5832648"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nl-NL" sz="2800" b="1" dirty="0" smtClean="0">
                <a:solidFill>
                  <a:schemeClr val="accent3">
                    <a:lumMod val="75000"/>
                  </a:schemeClr>
                </a:solidFill>
              </a:rPr>
              <a:t>Hebben we ‘beeld’ gekregen bij:</a:t>
            </a:r>
            <a:endParaRPr lang="nl-NL" sz="2800" b="1" dirty="0">
              <a:solidFill>
                <a:schemeClr val="accent3">
                  <a:lumMod val="75000"/>
                </a:schemeClr>
              </a:solidFill>
            </a:endParaRPr>
          </a:p>
        </p:txBody>
      </p:sp>
      <p:sp>
        <p:nvSpPr>
          <p:cNvPr id="5" name="Tekstvak 4"/>
          <p:cNvSpPr txBox="1"/>
          <p:nvPr/>
        </p:nvSpPr>
        <p:spPr>
          <a:xfrm>
            <a:off x="1907704" y="4869160"/>
            <a:ext cx="5790368" cy="52322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nl-NL" sz="2800" b="1" dirty="0" smtClean="0">
                <a:solidFill>
                  <a:schemeClr val="accent3">
                    <a:lumMod val="75000"/>
                  </a:schemeClr>
                </a:solidFill>
              </a:rPr>
              <a:t>‘</a:t>
            </a:r>
            <a:r>
              <a:rPr lang="nl-NL" sz="2800" b="1" dirty="0" err="1" smtClean="0">
                <a:solidFill>
                  <a:schemeClr val="accent3">
                    <a:lumMod val="75000"/>
                  </a:schemeClr>
                </a:solidFill>
              </a:rPr>
              <a:t>Need</a:t>
            </a:r>
            <a:r>
              <a:rPr lang="nl-NL" sz="2800" b="1" dirty="0" smtClean="0">
                <a:solidFill>
                  <a:schemeClr val="accent3">
                    <a:lumMod val="75000"/>
                  </a:schemeClr>
                </a:solidFill>
              </a:rPr>
              <a:t> </a:t>
            </a:r>
            <a:r>
              <a:rPr lang="nl-NL" sz="2800" b="1" dirty="0" err="1" smtClean="0">
                <a:solidFill>
                  <a:schemeClr val="accent3">
                    <a:lumMod val="75000"/>
                  </a:schemeClr>
                </a:solidFill>
              </a:rPr>
              <a:t>to</a:t>
            </a:r>
            <a:r>
              <a:rPr lang="nl-NL" sz="2800" b="1" dirty="0" smtClean="0">
                <a:solidFill>
                  <a:schemeClr val="accent3">
                    <a:lumMod val="75000"/>
                  </a:schemeClr>
                </a:solidFill>
              </a:rPr>
              <a:t> </a:t>
            </a:r>
            <a:r>
              <a:rPr lang="nl-NL" sz="2800" b="1" dirty="0" err="1" smtClean="0">
                <a:solidFill>
                  <a:schemeClr val="accent3">
                    <a:lumMod val="75000"/>
                  </a:schemeClr>
                </a:solidFill>
              </a:rPr>
              <a:t>know</a:t>
            </a:r>
            <a:r>
              <a:rPr lang="nl-NL" sz="2800" b="1" dirty="0" smtClean="0">
                <a:solidFill>
                  <a:schemeClr val="accent3">
                    <a:lumMod val="75000"/>
                  </a:schemeClr>
                </a:solidFill>
              </a:rPr>
              <a:t>, </a:t>
            </a:r>
            <a:r>
              <a:rPr lang="nl-NL" sz="2800" b="1" dirty="0" err="1" smtClean="0">
                <a:solidFill>
                  <a:schemeClr val="accent3">
                    <a:lumMod val="75000"/>
                  </a:schemeClr>
                </a:solidFill>
              </a:rPr>
              <a:t>need</a:t>
            </a:r>
            <a:r>
              <a:rPr lang="nl-NL" sz="2800" b="1" dirty="0" smtClean="0">
                <a:solidFill>
                  <a:schemeClr val="accent3">
                    <a:lumMod val="75000"/>
                  </a:schemeClr>
                </a:solidFill>
              </a:rPr>
              <a:t> </a:t>
            </a:r>
            <a:r>
              <a:rPr lang="nl-NL" sz="2800" b="1" dirty="0" err="1" smtClean="0">
                <a:solidFill>
                  <a:schemeClr val="accent3">
                    <a:lumMod val="75000"/>
                  </a:schemeClr>
                </a:solidFill>
              </a:rPr>
              <a:t>to</a:t>
            </a:r>
            <a:r>
              <a:rPr lang="nl-NL" sz="2800" b="1" dirty="0" smtClean="0">
                <a:solidFill>
                  <a:schemeClr val="accent3">
                    <a:lumMod val="75000"/>
                  </a:schemeClr>
                </a:solidFill>
              </a:rPr>
              <a:t> </a:t>
            </a:r>
            <a:r>
              <a:rPr lang="nl-NL" sz="2800" b="1" dirty="0" err="1" smtClean="0">
                <a:solidFill>
                  <a:schemeClr val="accent3">
                    <a:lumMod val="75000"/>
                  </a:schemeClr>
                </a:solidFill>
              </a:rPr>
              <a:t>work</a:t>
            </a:r>
            <a:r>
              <a:rPr lang="nl-NL" sz="2800" b="1" dirty="0" smtClean="0">
                <a:solidFill>
                  <a:schemeClr val="accent3">
                    <a:lumMod val="75000"/>
                  </a:schemeClr>
                </a:solidFill>
              </a:rPr>
              <a:t> ..’ </a:t>
            </a:r>
            <a:endParaRPr lang="nl-NL" sz="2800" b="1" dirty="0">
              <a:solidFill>
                <a:schemeClr val="accent3">
                  <a:lumMod val="75000"/>
                </a:schemeClr>
              </a:solidFill>
            </a:endParaRPr>
          </a:p>
        </p:txBody>
      </p:sp>
    </p:spTree>
    <p:extLst>
      <p:ext uri="{BB962C8B-B14F-4D97-AF65-F5344CB8AC3E}">
        <p14:creationId xmlns:p14="http://schemas.microsoft.com/office/powerpoint/2010/main" val="4141657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3"/>
          <a:stretch>
            <a:fillRect/>
          </a:stretch>
        </p:blipFill>
        <p:spPr>
          <a:xfrm>
            <a:off x="0" y="0"/>
            <a:ext cx="9144000" cy="6858000"/>
          </a:xfrm>
          <a:prstGeom prst="rect">
            <a:avLst/>
          </a:prstGeom>
        </p:spPr>
      </p:pic>
      <p:sp>
        <p:nvSpPr>
          <p:cNvPr id="9" name="Gestreepte pijl rechts 8"/>
          <p:cNvSpPr/>
          <p:nvPr/>
        </p:nvSpPr>
        <p:spPr>
          <a:xfrm rot="5400000">
            <a:off x="340296" y="2347818"/>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0" name="Gestreepte pijl rechts 9"/>
          <p:cNvSpPr/>
          <p:nvPr/>
        </p:nvSpPr>
        <p:spPr>
          <a:xfrm>
            <a:off x="2534934" y="6056697"/>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2" name="Gestreepte pijl rechts 11"/>
          <p:cNvSpPr/>
          <p:nvPr/>
        </p:nvSpPr>
        <p:spPr>
          <a:xfrm rot="5400000">
            <a:off x="340296" y="4259365"/>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3" name="Gestreepte pijl rechts 12"/>
          <p:cNvSpPr/>
          <p:nvPr/>
        </p:nvSpPr>
        <p:spPr>
          <a:xfrm>
            <a:off x="8231324" y="572815"/>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dirty="0"/>
          </a:p>
        </p:txBody>
      </p:sp>
      <p:sp>
        <p:nvSpPr>
          <p:cNvPr id="14" name="Gestreepte pijl rechts 13"/>
          <p:cNvSpPr/>
          <p:nvPr/>
        </p:nvSpPr>
        <p:spPr>
          <a:xfrm rot="16200000">
            <a:off x="8231324" y="2333762"/>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5" name="Gestreepte pijl rechts 14"/>
          <p:cNvSpPr/>
          <p:nvPr/>
        </p:nvSpPr>
        <p:spPr>
          <a:xfrm rot="16200000">
            <a:off x="8254752" y="4058491"/>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6" name="Gestreepte pijl rechts 15"/>
          <p:cNvSpPr/>
          <p:nvPr/>
        </p:nvSpPr>
        <p:spPr>
          <a:xfrm>
            <a:off x="6177018" y="6054563"/>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7" name="Gestreepte pijl rechts 16"/>
          <p:cNvSpPr/>
          <p:nvPr/>
        </p:nvSpPr>
        <p:spPr>
          <a:xfrm>
            <a:off x="4355976" y="6056697"/>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8" name="Tekstvak 17"/>
          <p:cNvSpPr txBox="1"/>
          <p:nvPr/>
        </p:nvSpPr>
        <p:spPr>
          <a:xfrm>
            <a:off x="2737644" y="612154"/>
            <a:ext cx="2088232" cy="95410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nl-NL" sz="2800" dirty="0" smtClean="0"/>
              <a:t>GDPR</a:t>
            </a:r>
          </a:p>
          <a:p>
            <a:pPr algn="ctr"/>
            <a:r>
              <a:rPr lang="nl-NL" sz="2800" dirty="0" smtClean="0"/>
              <a:t> AVG</a:t>
            </a:r>
            <a:endParaRPr lang="nl-NL" sz="2800" dirty="0"/>
          </a:p>
        </p:txBody>
      </p:sp>
      <p:pic>
        <p:nvPicPr>
          <p:cNvPr id="19" name="Content Placeholder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15794" y="60437"/>
            <a:ext cx="2069144" cy="1240382"/>
          </a:xfrm>
          <a:prstGeom prst="rect">
            <a:avLst/>
          </a:prstGeom>
        </p:spPr>
      </p:pic>
    </p:spTree>
    <p:extLst>
      <p:ext uri="{BB962C8B-B14F-4D97-AF65-F5344CB8AC3E}">
        <p14:creationId xmlns:p14="http://schemas.microsoft.com/office/powerpoint/2010/main" val="19396359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99792" y="0"/>
            <a:ext cx="6192688" cy="6858000"/>
          </a:xfrm>
          <a:prstGeom prst="rect">
            <a:avLst/>
          </a:prstGeom>
        </p:spPr>
      </p:pic>
      <p:sp>
        <p:nvSpPr>
          <p:cNvPr id="5" name="Tekstvak 4"/>
          <p:cNvSpPr txBox="1"/>
          <p:nvPr/>
        </p:nvSpPr>
        <p:spPr>
          <a:xfrm>
            <a:off x="395536" y="1772816"/>
            <a:ext cx="1645002" cy="923330"/>
          </a:xfrm>
          <a:prstGeom prst="rect">
            <a:avLst/>
          </a:prstGeom>
          <a:noFill/>
        </p:spPr>
        <p:txBody>
          <a:bodyPr wrap="none" rtlCol="0">
            <a:spAutoFit/>
          </a:bodyPr>
          <a:lstStyle/>
          <a:p>
            <a:r>
              <a:rPr lang="nl-NL" sz="3600" dirty="0" smtClean="0"/>
              <a:t>Flyer</a:t>
            </a:r>
          </a:p>
          <a:p>
            <a:r>
              <a:rPr lang="nl-NL" dirty="0" smtClean="0"/>
              <a:t>Bron: LCRDM</a:t>
            </a:r>
            <a:endParaRPr lang="nl-NL" dirty="0"/>
          </a:p>
        </p:txBody>
      </p:sp>
    </p:spTree>
    <p:extLst>
      <p:ext uri="{BB962C8B-B14F-4D97-AF65-F5344CB8AC3E}">
        <p14:creationId xmlns:p14="http://schemas.microsoft.com/office/powerpoint/2010/main" val="1190012548"/>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4427984" y="0"/>
            <a:ext cx="4716016" cy="6858000"/>
          </a:xfrm>
          <a:prstGeom prst="rect">
            <a:avLst/>
          </a:prstGeom>
        </p:spPr>
      </p:pic>
      <p:pic>
        <p:nvPicPr>
          <p:cNvPr id="6" name="Afbeelding 5"/>
          <p:cNvPicPr>
            <a:picLocks noChangeAspect="1"/>
          </p:cNvPicPr>
          <p:nvPr/>
        </p:nvPicPr>
        <p:blipFill>
          <a:blip r:embed="rId4"/>
          <a:stretch>
            <a:fillRect/>
          </a:stretch>
        </p:blipFill>
        <p:spPr>
          <a:xfrm>
            <a:off x="0" y="0"/>
            <a:ext cx="4427984" cy="6858000"/>
          </a:xfrm>
          <a:prstGeom prst="rect">
            <a:avLst/>
          </a:prstGeom>
        </p:spPr>
      </p:pic>
    </p:spTree>
    <p:extLst>
      <p:ext uri="{BB962C8B-B14F-4D97-AF65-F5344CB8AC3E}">
        <p14:creationId xmlns:p14="http://schemas.microsoft.com/office/powerpoint/2010/main" val="1002195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967" y="238208"/>
            <a:ext cx="9360024" cy="6669615"/>
          </a:xfrm>
          <a:prstGeom prst="rect">
            <a:avLst/>
          </a:prstGeom>
        </p:spPr>
      </p:pic>
      <p:sp>
        <p:nvSpPr>
          <p:cNvPr id="3" name="TextBox 2"/>
          <p:cNvSpPr txBox="1"/>
          <p:nvPr/>
        </p:nvSpPr>
        <p:spPr>
          <a:xfrm>
            <a:off x="323528" y="21098"/>
            <a:ext cx="8496944"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600" dirty="0">
                <a:solidFill>
                  <a:srgbClr val="0070C0"/>
                </a:solidFill>
                <a:hlinkClick r:id="rId4"/>
              </a:rPr>
              <a:t>https://www.teachprivacy.com/five-things-school-officials-must-know-privacy</a:t>
            </a:r>
            <a:r>
              <a:rPr lang="nl-NL" sz="1600" dirty="0" smtClean="0">
                <a:solidFill>
                  <a:srgbClr val="0070C0"/>
                </a:solidFill>
                <a:hlinkClick r:id="rId4"/>
              </a:rPr>
              <a:t>/</a:t>
            </a:r>
            <a:endParaRPr lang="nl-NL" sz="1600" dirty="0" smtClean="0">
              <a:solidFill>
                <a:srgbClr val="0070C0"/>
              </a:solidFill>
            </a:endParaRPr>
          </a:p>
        </p:txBody>
      </p:sp>
      <p:sp>
        <p:nvSpPr>
          <p:cNvPr id="2" name="TextBox 1"/>
          <p:cNvSpPr txBox="1"/>
          <p:nvPr/>
        </p:nvSpPr>
        <p:spPr>
          <a:xfrm>
            <a:off x="5364088" y="4293096"/>
            <a:ext cx="91723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nl-NL" dirty="0" smtClean="0"/>
              <a:t>= AVG</a:t>
            </a:r>
            <a:endParaRPr lang="nl-NL" dirty="0"/>
          </a:p>
        </p:txBody>
      </p:sp>
      <p:sp>
        <p:nvSpPr>
          <p:cNvPr id="5" name="Ring 4"/>
          <p:cNvSpPr/>
          <p:nvPr/>
        </p:nvSpPr>
        <p:spPr>
          <a:xfrm>
            <a:off x="3059832" y="2059535"/>
            <a:ext cx="1800200" cy="1513481"/>
          </a:xfrm>
          <a:prstGeom prst="donut">
            <a:avLst>
              <a:gd name="adj" fmla="val 0"/>
            </a:avLst>
          </a:prstGeom>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TextBox 2"/>
          <p:cNvSpPr txBox="1"/>
          <p:nvPr/>
        </p:nvSpPr>
        <p:spPr>
          <a:xfrm>
            <a:off x="3959932" y="2059534"/>
            <a:ext cx="468052" cy="33855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nl-NL" sz="1600" dirty="0" smtClean="0"/>
              <a:t>FG</a:t>
            </a:r>
            <a:endParaRPr lang="nl-NL" sz="1600" dirty="0"/>
          </a:p>
        </p:txBody>
      </p:sp>
      <p:sp>
        <p:nvSpPr>
          <p:cNvPr id="7" name="Tekstvak 6"/>
          <p:cNvSpPr txBox="1"/>
          <p:nvPr/>
        </p:nvSpPr>
        <p:spPr>
          <a:xfrm>
            <a:off x="4860032" y="3172906"/>
            <a:ext cx="1774845" cy="40011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nl-NL" sz="2000" b="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25 mei 2018</a:t>
            </a:r>
            <a:endParaRPr lang="nl-NL" sz="20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8" name="Ring 7"/>
          <p:cNvSpPr/>
          <p:nvPr/>
        </p:nvSpPr>
        <p:spPr>
          <a:xfrm>
            <a:off x="5615608" y="454577"/>
            <a:ext cx="3420888" cy="1750287"/>
          </a:xfrm>
          <a:prstGeom prst="donut">
            <a:avLst>
              <a:gd name="adj" fmla="val 0"/>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Ring 8"/>
          <p:cNvSpPr/>
          <p:nvPr/>
        </p:nvSpPr>
        <p:spPr>
          <a:xfrm>
            <a:off x="3779912" y="380975"/>
            <a:ext cx="1800200" cy="1513481"/>
          </a:xfrm>
          <a:prstGeom prst="donut">
            <a:avLst>
              <a:gd name="adj" fmla="val 0"/>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0" name="Ring 9"/>
          <p:cNvSpPr/>
          <p:nvPr/>
        </p:nvSpPr>
        <p:spPr>
          <a:xfrm>
            <a:off x="1710170" y="237151"/>
            <a:ext cx="2196202" cy="1942901"/>
          </a:xfrm>
          <a:prstGeom prst="donut">
            <a:avLst>
              <a:gd name="adj" fmla="val 1957"/>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Ring 10"/>
          <p:cNvSpPr/>
          <p:nvPr/>
        </p:nvSpPr>
        <p:spPr>
          <a:xfrm>
            <a:off x="-71967" y="2366875"/>
            <a:ext cx="2340063" cy="1895008"/>
          </a:xfrm>
          <a:prstGeom prst="donut">
            <a:avLst>
              <a:gd name="adj" fmla="val 0"/>
            </a:avLst>
          </a:prstGeom>
          <a:ln>
            <a:solidFill>
              <a:srgbClr val="022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Ring 12"/>
          <p:cNvSpPr/>
          <p:nvPr/>
        </p:nvSpPr>
        <p:spPr>
          <a:xfrm>
            <a:off x="-18407" y="2875920"/>
            <a:ext cx="3978339" cy="4369504"/>
          </a:xfrm>
          <a:prstGeom prst="donut">
            <a:avLst>
              <a:gd name="adj" fmla="val 0"/>
            </a:avLst>
          </a:prstGeom>
          <a:ln>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Ring 13"/>
          <p:cNvSpPr/>
          <p:nvPr/>
        </p:nvSpPr>
        <p:spPr>
          <a:xfrm>
            <a:off x="6515451" y="2996952"/>
            <a:ext cx="2628549" cy="1895008"/>
          </a:xfrm>
          <a:prstGeom prst="donut">
            <a:avLst>
              <a:gd name="adj" fmla="val 0"/>
            </a:avLst>
          </a:prstGeom>
          <a:ln>
            <a:solidFill>
              <a:srgbClr val="022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32341995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50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500"/>
                            </p:stCondLst>
                            <p:childTnLst>
                              <p:par>
                                <p:cTn id="16" presetID="22" presetClass="exit" presetSubtype="4" fill="hold" grpId="1" nodeType="afterEffect">
                                  <p:stCondLst>
                                    <p:cond delay="0"/>
                                  </p:stCondLst>
                                  <p:childTnLst>
                                    <p:animEffect transition="out" filter="wipe(down)">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childTnLst>
                          </p:cTn>
                        </p:par>
                        <p:par>
                          <p:cTn id="19" fill="hold">
                            <p:stCondLst>
                              <p:cond delay="3500"/>
                            </p:stCondLst>
                            <p:childTnLst>
                              <p:par>
                                <p:cTn id="20" presetID="22" presetClass="exit" presetSubtype="4" fill="hold" grpId="1" nodeType="afterEffect">
                                  <p:stCondLst>
                                    <p:cond delay="0"/>
                                  </p:stCondLst>
                                  <p:childTnLst>
                                    <p:animEffect transition="out" filter="wipe(down)">
                                      <p:cBhvr>
                                        <p:cTn id="21" dur="3000"/>
                                        <p:tgtEl>
                                          <p:spTgt spid="5"/>
                                        </p:tgtEl>
                                      </p:cBhvr>
                                    </p:animEffect>
                                    <p:set>
                                      <p:cBhvr>
                                        <p:cTn id="22" dur="1" fill="hold">
                                          <p:stCondLst>
                                            <p:cond delay="29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par>
                          <p:cTn id="27" fill="hold">
                            <p:stCondLst>
                              <p:cond delay="0"/>
                            </p:stCondLst>
                            <p:childTnLst>
                              <p:par>
                                <p:cTn id="28" presetID="22" presetClass="exit" presetSubtype="4" fill="hold" grpId="1" nodeType="afterEffect">
                                  <p:stCondLst>
                                    <p:cond delay="0"/>
                                  </p:stCondLst>
                                  <p:childTnLst>
                                    <p:animEffect transition="out" filter="wipe(down)">
                                      <p:cBhvr>
                                        <p:cTn id="29" dur="3000"/>
                                        <p:tgtEl>
                                          <p:spTgt spid="9"/>
                                        </p:tgtEl>
                                      </p:cBhvr>
                                    </p:animEffect>
                                    <p:set>
                                      <p:cBhvr>
                                        <p:cTn id="30" dur="1" fill="hold">
                                          <p:stCondLst>
                                            <p:cond delay="29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par>
                          <p:cTn id="35" fill="hold">
                            <p:stCondLst>
                              <p:cond delay="0"/>
                            </p:stCondLst>
                            <p:childTnLst>
                              <p:par>
                                <p:cTn id="36" presetID="22" presetClass="exit" presetSubtype="4" fill="hold" grpId="1" nodeType="afterEffect">
                                  <p:stCondLst>
                                    <p:cond delay="0"/>
                                  </p:stCondLst>
                                  <p:childTnLst>
                                    <p:animEffect transition="out" filter="wipe(down)">
                                      <p:cBhvr>
                                        <p:cTn id="37" dur="3000"/>
                                        <p:tgtEl>
                                          <p:spTgt spid="8"/>
                                        </p:tgtEl>
                                      </p:cBhvr>
                                    </p:animEffect>
                                    <p:set>
                                      <p:cBhvr>
                                        <p:cTn id="38" dur="1" fill="hold">
                                          <p:stCondLst>
                                            <p:cond delay="29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par>
                          <p:cTn id="43" fill="hold">
                            <p:stCondLst>
                              <p:cond delay="0"/>
                            </p:stCondLst>
                            <p:childTnLst>
                              <p:par>
                                <p:cTn id="44" presetID="22" presetClass="exit" presetSubtype="4" fill="hold" grpId="1" nodeType="afterEffect">
                                  <p:stCondLst>
                                    <p:cond delay="0"/>
                                  </p:stCondLst>
                                  <p:childTnLst>
                                    <p:animEffect transition="out" filter="wipe(down)">
                                      <p:cBhvr>
                                        <p:cTn id="45" dur="3000"/>
                                        <p:tgtEl>
                                          <p:spTgt spid="10"/>
                                        </p:tgtEl>
                                      </p:cBhvr>
                                    </p:animEffect>
                                    <p:set>
                                      <p:cBhvr>
                                        <p:cTn id="46" dur="1" fill="hold">
                                          <p:stCondLst>
                                            <p:cond delay="29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par>
                          <p:cTn id="51" fill="hold">
                            <p:stCondLst>
                              <p:cond delay="0"/>
                            </p:stCondLst>
                            <p:childTnLst>
                              <p:par>
                                <p:cTn id="52" presetID="22" presetClass="exit" presetSubtype="4" fill="hold" grpId="1" nodeType="afterEffect">
                                  <p:stCondLst>
                                    <p:cond delay="0"/>
                                  </p:stCondLst>
                                  <p:childTnLst>
                                    <p:animEffect transition="out" filter="wipe(down)">
                                      <p:cBhvr>
                                        <p:cTn id="53" dur="3000"/>
                                        <p:tgtEl>
                                          <p:spTgt spid="11"/>
                                        </p:tgtEl>
                                      </p:cBhvr>
                                    </p:animEffect>
                                    <p:set>
                                      <p:cBhvr>
                                        <p:cTn id="54" dur="1" fill="hold">
                                          <p:stCondLst>
                                            <p:cond delay="2999"/>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par>
                          <p:cTn id="59" fill="hold">
                            <p:stCondLst>
                              <p:cond delay="0"/>
                            </p:stCondLst>
                            <p:childTnLst>
                              <p:par>
                                <p:cTn id="60" presetID="22" presetClass="exit" presetSubtype="4" fill="hold" grpId="1" nodeType="afterEffect">
                                  <p:stCondLst>
                                    <p:cond delay="0"/>
                                  </p:stCondLst>
                                  <p:childTnLst>
                                    <p:animEffect transition="out" filter="wipe(down)">
                                      <p:cBhvr>
                                        <p:cTn id="61" dur="3000"/>
                                        <p:tgtEl>
                                          <p:spTgt spid="13"/>
                                        </p:tgtEl>
                                      </p:cBhvr>
                                    </p:animEffect>
                                    <p:set>
                                      <p:cBhvr>
                                        <p:cTn id="62" dur="1" fill="hold">
                                          <p:stCondLst>
                                            <p:cond delay="2999"/>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par>
                          <p:cTn id="67" fill="hold">
                            <p:stCondLst>
                              <p:cond delay="0"/>
                            </p:stCondLst>
                            <p:childTnLst>
                              <p:par>
                                <p:cTn id="68" presetID="22" presetClass="exit" presetSubtype="4" fill="hold" grpId="1" nodeType="afterEffect">
                                  <p:stCondLst>
                                    <p:cond delay="0"/>
                                  </p:stCondLst>
                                  <p:childTnLst>
                                    <p:animEffect transition="out" filter="wipe(down)">
                                      <p:cBhvr>
                                        <p:cTn id="69" dur="3000"/>
                                        <p:tgtEl>
                                          <p:spTgt spid="14"/>
                                        </p:tgtEl>
                                      </p:cBhvr>
                                    </p:animEffect>
                                    <p:set>
                                      <p:cBhvr>
                                        <p:cTn id="70" dur="1" fill="hold">
                                          <p:stCondLst>
                                            <p:cond delay="2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8" grpId="0" animBg="1"/>
      <p:bldP spid="8" grpId="1" animBg="1"/>
      <p:bldP spid="9" grpId="0" animBg="1"/>
      <p:bldP spid="9" grpId="1" animBg="1"/>
      <p:bldP spid="10" grpId="0" animBg="1"/>
      <p:bldP spid="10" grpId="1" animBg="1"/>
      <p:bldP spid="11" grpId="0" animBg="1"/>
      <p:bldP spid="11" grpId="1" animBg="1"/>
      <p:bldP spid="13" grpId="0" animBg="1"/>
      <p:bldP spid="13" grpId="1" animBg="1"/>
      <p:bldP spid="14" grpId="0" animBg="1"/>
      <p:bldP spid="14"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451" y="4491921"/>
            <a:ext cx="8606195" cy="1143000"/>
          </a:xfrm>
        </p:spPr>
        <p:txBody>
          <a:bodyPr>
            <a:normAutofit/>
          </a:bodyPr>
          <a:lstStyle/>
          <a:p>
            <a:r>
              <a:rPr lang="nl-NL" sz="3200" dirty="0" smtClean="0">
                <a:solidFill>
                  <a:schemeClr val="accent3">
                    <a:lumMod val="75000"/>
                  </a:schemeClr>
                </a:solidFill>
              </a:rPr>
              <a:t>Bedankt voor jullie aandacht, wordt vervolgd .. </a:t>
            </a:r>
            <a:endParaRPr lang="nl-NL" sz="3200" dirty="0">
              <a:solidFill>
                <a:schemeClr val="accent3">
                  <a:lumMod val="75000"/>
                </a:schemeClr>
              </a:solidFill>
            </a:endParaRPr>
          </a:p>
        </p:txBody>
      </p:sp>
      <p:sp>
        <p:nvSpPr>
          <p:cNvPr id="3" name="Content Placeholder 2"/>
          <p:cNvSpPr>
            <a:spLocks noGrp="1"/>
          </p:cNvSpPr>
          <p:nvPr>
            <p:ph sz="quarter" idx="13"/>
          </p:nvPr>
        </p:nvSpPr>
        <p:spPr>
          <a:xfrm>
            <a:off x="1043608" y="2007994"/>
            <a:ext cx="4292821" cy="2300439"/>
          </a:xfrm>
        </p:spPr>
        <p:txBody>
          <a:bodyPr/>
          <a:lstStyle/>
          <a:p>
            <a:r>
              <a:rPr lang="nl-NL" dirty="0" smtClean="0"/>
              <a:t>Vragen </a:t>
            </a:r>
          </a:p>
          <a:p>
            <a:r>
              <a:rPr lang="nl-NL" dirty="0" smtClean="0"/>
              <a:t>Opmerkingen</a:t>
            </a:r>
          </a:p>
          <a:p>
            <a:r>
              <a:rPr lang="nl-NL" dirty="0" smtClean="0"/>
              <a:t>Aanvullende wensen</a:t>
            </a:r>
            <a:endParaRPr lang="nl-NL" dirty="0" smtClean="0"/>
          </a:p>
          <a:p>
            <a:endParaRPr lang="nl-NL" sz="1200" dirty="0" smtClean="0"/>
          </a:p>
          <a:p>
            <a:r>
              <a:rPr lang="nl-NL" dirty="0" smtClean="0"/>
              <a:t>Tips</a:t>
            </a:r>
            <a:endParaRPr lang="nl-NL" dirty="0"/>
          </a:p>
        </p:txBody>
      </p:sp>
      <p:sp>
        <p:nvSpPr>
          <p:cNvPr id="5" name="Tekstvak 4"/>
          <p:cNvSpPr txBox="1"/>
          <p:nvPr/>
        </p:nvSpPr>
        <p:spPr>
          <a:xfrm>
            <a:off x="1979712" y="6001897"/>
            <a:ext cx="4988866" cy="461665"/>
          </a:xfrm>
          <a:prstGeom prst="rect">
            <a:avLst/>
          </a:prstGeom>
          <a:noFill/>
        </p:spPr>
        <p:txBody>
          <a:bodyPr wrap="none" rtlCol="0">
            <a:spAutoFit/>
          </a:bodyPr>
          <a:lstStyle/>
          <a:p>
            <a:r>
              <a:rPr lang="nl-NL" sz="2400" b="1" i="1" dirty="0" smtClean="0"/>
              <a:t>‘</a:t>
            </a:r>
            <a:r>
              <a:rPr lang="nl-NL" sz="2400" b="1" i="1" dirty="0" err="1" smtClean="0"/>
              <a:t>Need</a:t>
            </a:r>
            <a:r>
              <a:rPr lang="nl-NL" sz="2400" b="1" i="1" dirty="0" smtClean="0"/>
              <a:t> </a:t>
            </a:r>
            <a:r>
              <a:rPr lang="nl-NL" sz="2400" b="1" i="1" dirty="0" err="1" smtClean="0"/>
              <a:t>to</a:t>
            </a:r>
            <a:r>
              <a:rPr lang="nl-NL" sz="2400" b="1" i="1" dirty="0" smtClean="0"/>
              <a:t> </a:t>
            </a:r>
            <a:r>
              <a:rPr lang="nl-NL" sz="2400" b="1" i="1" dirty="0" err="1" smtClean="0"/>
              <a:t>know</a:t>
            </a:r>
            <a:r>
              <a:rPr lang="nl-NL" sz="2400" b="1" i="1" dirty="0" smtClean="0"/>
              <a:t>, </a:t>
            </a:r>
            <a:r>
              <a:rPr lang="nl-NL" sz="2400" b="1" i="1" dirty="0" err="1" smtClean="0"/>
              <a:t>need</a:t>
            </a:r>
            <a:r>
              <a:rPr lang="nl-NL" sz="2400" b="1" i="1" dirty="0" smtClean="0"/>
              <a:t> </a:t>
            </a:r>
            <a:r>
              <a:rPr lang="nl-NL" sz="2400" b="1" i="1" dirty="0" err="1" smtClean="0"/>
              <a:t>to</a:t>
            </a:r>
            <a:r>
              <a:rPr lang="nl-NL" sz="2400" b="1" i="1" dirty="0" smtClean="0"/>
              <a:t> </a:t>
            </a:r>
            <a:r>
              <a:rPr lang="nl-NL" sz="2400" b="1" i="1" dirty="0" err="1" smtClean="0"/>
              <a:t>work</a:t>
            </a:r>
            <a:r>
              <a:rPr lang="nl-NL" sz="2400" b="1" i="1" dirty="0" smtClean="0"/>
              <a:t> ..’ </a:t>
            </a:r>
            <a:endParaRPr lang="nl-NL" sz="2400" b="1" i="1" dirty="0"/>
          </a:p>
        </p:txBody>
      </p:sp>
      <p:sp>
        <p:nvSpPr>
          <p:cNvPr id="8" name="Tekstvak 7"/>
          <p:cNvSpPr txBox="1"/>
          <p:nvPr/>
        </p:nvSpPr>
        <p:spPr>
          <a:xfrm>
            <a:off x="2848946" y="438429"/>
            <a:ext cx="2173993" cy="461665"/>
          </a:xfrm>
          <a:prstGeom prst="rect">
            <a:avLst/>
          </a:prstGeom>
          <a:noFill/>
        </p:spPr>
        <p:txBody>
          <a:bodyPr wrap="none" rtlCol="0">
            <a:spAutoFit/>
          </a:bodyPr>
          <a:lstStyle/>
          <a:p>
            <a:r>
              <a:rPr lang="nl-NL" sz="2400" smtClean="0">
                <a:solidFill>
                  <a:schemeClr val="bg1"/>
                </a:solidFill>
              </a:rPr>
              <a:t>Ter afsluiting</a:t>
            </a:r>
            <a:endParaRPr lang="nl-NL" sz="2400">
              <a:solidFill>
                <a:schemeClr val="bg1"/>
              </a:solidFill>
            </a:endParaRPr>
          </a:p>
        </p:txBody>
      </p:sp>
      <p:pic>
        <p:nvPicPr>
          <p:cNvPr id="9" name="Afbeelding 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5684792" y="765798"/>
            <a:ext cx="3368312" cy="2713577"/>
          </a:xfrm>
          <a:prstGeom prst="rect">
            <a:avLst/>
          </a:prstGeom>
        </p:spPr>
      </p:pic>
    </p:spTree>
    <p:extLst>
      <p:ext uri="{BB962C8B-B14F-4D97-AF65-F5344CB8AC3E}">
        <p14:creationId xmlns:p14="http://schemas.microsoft.com/office/powerpoint/2010/main" val="52799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xit" presetSubtype="0" fill="hold" nodeType="afterEffect">
                                  <p:stCondLst>
                                    <p:cond delay="2000"/>
                                  </p:stCondLst>
                                  <p:childTnLst>
                                    <p:anim calcmode="lin" valueType="num">
                                      <p:cBhvr>
                                        <p:cTn id="6" dur="5000"/>
                                        <p:tgtEl>
                                          <p:spTgt spid="9"/>
                                        </p:tgtEl>
                                        <p:attrNameLst>
                                          <p:attrName>ppt_x</p:attrName>
                                        </p:attrNameLst>
                                      </p:cBhvr>
                                      <p:tavLst>
                                        <p:tav tm="0">
                                          <p:val>
                                            <p:strVal val="ppt_x"/>
                                          </p:val>
                                        </p:tav>
                                        <p:tav tm="100000">
                                          <p:val>
                                            <p:strVal val="ppt_x"/>
                                          </p:val>
                                        </p:tav>
                                      </p:tavLst>
                                    </p:anim>
                                    <p:anim calcmode="lin" valueType="num">
                                      <p:cBhvr>
                                        <p:cTn id="7" dur="5000"/>
                                        <p:tgtEl>
                                          <p:spTgt spid="9"/>
                                        </p:tgtEl>
                                        <p:attrNameLst>
                                          <p:attrName>ppt_y</p:attrName>
                                        </p:attrNameLst>
                                      </p:cBhvr>
                                      <p:tavLst>
                                        <p:tav tm="0">
                                          <p:val>
                                            <p:strVal val="ppt_y-1"/>
                                          </p:val>
                                        </p:tav>
                                        <p:tav tm="100000">
                                          <p:val>
                                            <p:strVal val="ppt_y+1"/>
                                          </p:val>
                                        </p:tav>
                                      </p:tavLst>
                                    </p:anim>
                                    <p:set>
                                      <p:cBhvr>
                                        <p:cTn id="8" dur="1" fill="hold">
                                          <p:stCondLst>
                                            <p:cond delay="4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3"/>
          <a:stretch>
            <a:fillRect/>
          </a:stretch>
        </p:blipFill>
        <p:spPr>
          <a:xfrm>
            <a:off x="0" y="0"/>
            <a:ext cx="9144000" cy="6858000"/>
          </a:xfrm>
          <a:prstGeom prst="rect">
            <a:avLst/>
          </a:prstGeom>
        </p:spPr>
      </p:pic>
      <p:sp>
        <p:nvSpPr>
          <p:cNvPr id="9" name="Gestreepte pijl rechts 8"/>
          <p:cNvSpPr/>
          <p:nvPr/>
        </p:nvSpPr>
        <p:spPr>
          <a:xfrm rot="5400000">
            <a:off x="340296" y="2347818"/>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0" name="Gestreepte pijl rechts 9"/>
          <p:cNvSpPr/>
          <p:nvPr/>
        </p:nvSpPr>
        <p:spPr>
          <a:xfrm>
            <a:off x="2534934" y="6056697"/>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2" name="Gestreepte pijl rechts 11"/>
          <p:cNvSpPr/>
          <p:nvPr/>
        </p:nvSpPr>
        <p:spPr>
          <a:xfrm rot="5400000">
            <a:off x="340296" y="4259365"/>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3" name="Gestreepte pijl rechts 12"/>
          <p:cNvSpPr/>
          <p:nvPr/>
        </p:nvSpPr>
        <p:spPr>
          <a:xfrm>
            <a:off x="8231324" y="572815"/>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dirty="0"/>
          </a:p>
        </p:txBody>
      </p:sp>
      <p:sp>
        <p:nvSpPr>
          <p:cNvPr id="14" name="Gestreepte pijl rechts 13"/>
          <p:cNvSpPr/>
          <p:nvPr/>
        </p:nvSpPr>
        <p:spPr>
          <a:xfrm rot="16200000">
            <a:off x="8231324" y="2333762"/>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5" name="Gestreepte pijl rechts 14"/>
          <p:cNvSpPr/>
          <p:nvPr/>
        </p:nvSpPr>
        <p:spPr>
          <a:xfrm rot="16200000">
            <a:off x="8254752" y="4058491"/>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6" name="Gestreepte pijl rechts 15"/>
          <p:cNvSpPr/>
          <p:nvPr/>
        </p:nvSpPr>
        <p:spPr>
          <a:xfrm>
            <a:off x="6177018" y="6054563"/>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7" name="Gestreepte pijl rechts 16"/>
          <p:cNvSpPr/>
          <p:nvPr/>
        </p:nvSpPr>
        <p:spPr>
          <a:xfrm>
            <a:off x="4355976" y="6056697"/>
            <a:ext cx="864096" cy="504056"/>
          </a:xfrm>
          <a:prstGeom prst="strip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nl-NL"/>
          </a:p>
        </p:txBody>
      </p:sp>
      <p:sp>
        <p:nvSpPr>
          <p:cNvPr id="18" name="Tekstvak 17"/>
          <p:cNvSpPr txBox="1"/>
          <p:nvPr/>
        </p:nvSpPr>
        <p:spPr>
          <a:xfrm>
            <a:off x="2737644" y="612154"/>
            <a:ext cx="2088232" cy="95410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nl-NL" sz="2800" dirty="0" smtClean="0"/>
              <a:t>GDPR</a:t>
            </a:r>
          </a:p>
          <a:p>
            <a:pPr algn="ctr"/>
            <a:r>
              <a:rPr lang="nl-NL" sz="2800" dirty="0" smtClean="0"/>
              <a:t> AVG</a:t>
            </a:r>
            <a:endParaRPr lang="nl-NL" sz="2800" dirty="0"/>
          </a:p>
        </p:txBody>
      </p:sp>
      <p:pic>
        <p:nvPicPr>
          <p:cNvPr id="19" name="Content Placeholder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15794" y="60437"/>
            <a:ext cx="2069144" cy="1240382"/>
          </a:xfrm>
          <a:prstGeom prst="rect">
            <a:avLst/>
          </a:prstGeom>
        </p:spPr>
      </p:pic>
    </p:spTree>
    <p:extLst>
      <p:ext uri="{BB962C8B-B14F-4D97-AF65-F5344CB8AC3E}">
        <p14:creationId xmlns:p14="http://schemas.microsoft.com/office/powerpoint/2010/main" val="16697961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71800" y="442428"/>
            <a:ext cx="6192688" cy="1143000"/>
          </a:xfrm>
        </p:spPr>
        <p:txBody>
          <a:bodyPr>
            <a:normAutofit fontScale="90000"/>
          </a:bodyPr>
          <a:lstStyle/>
          <a:p>
            <a:r>
              <a:rPr lang="nl-NL" dirty="0" smtClean="0"/>
              <a:t>De PRAKTIJK</a:t>
            </a:r>
            <a:br>
              <a:rPr lang="nl-NL" dirty="0" smtClean="0"/>
            </a:br>
            <a:r>
              <a:rPr lang="nl-NL" sz="2000" dirty="0" smtClean="0"/>
              <a:t/>
            </a:r>
            <a:br>
              <a:rPr lang="nl-NL" sz="2000" dirty="0" smtClean="0"/>
            </a:br>
            <a:r>
              <a:rPr lang="nl-NL" sz="2700" b="1" dirty="0"/>
              <a:t>Onderzoek</a:t>
            </a:r>
            <a:r>
              <a:rPr lang="nl-NL" sz="2000" b="1" dirty="0"/>
              <a:t> en de beginselen van AVG:</a:t>
            </a:r>
            <a:br>
              <a:rPr lang="nl-NL" sz="2000" b="1" dirty="0"/>
            </a:br>
            <a:r>
              <a:rPr lang="nl-NL" sz="2000" dirty="0" smtClean="0"/>
              <a:t>                          </a:t>
            </a:r>
            <a:endParaRPr lang="nl-NL" dirty="0"/>
          </a:p>
        </p:txBody>
      </p:sp>
      <p:sp>
        <p:nvSpPr>
          <p:cNvPr id="4" name="Tekstvak 3"/>
          <p:cNvSpPr txBox="1"/>
          <p:nvPr/>
        </p:nvSpPr>
        <p:spPr>
          <a:xfrm>
            <a:off x="323528" y="1585428"/>
            <a:ext cx="8820472" cy="5632311"/>
          </a:xfrm>
          <a:prstGeom prst="rect">
            <a:avLst/>
          </a:prstGeom>
          <a:noFill/>
        </p:spPr>
        <p:txBody>
          <a:bodyPr wrap="square" rtlCol="0">
            <a:spAutoFit/>
          </a:bodyPr>
          <a:lstStyle/>
          <a:p>
            <a:endParaRPr lang="nl-NL" sz="2400" b="1" dirty="0"/>
          </a:p>
          <a:p>
            <a:pPr marL="285750" indent="-285750">
              <a:buFontTx/>
              <a:buChar char="-"/>
            </a:pPr>
            <a:r>
              <a:rPr lang="nl-NL" sz="2400" dirty="0" smtClean="0"/>
              <a:t>Welke </a:t>
            </a:r>
            <a:r>
              <a:rPr lang="nl-NL" sz="2400" dirty="0"/>
              <a:t>gegevens </a:t>
            </a:r>
            <a:r>
              <a:rPr lang="nl-NL" sz="2400" dirty="0" smtClean="0"/>
              <a:t>(en hoeveel) verzamel </a:t>
            </a:r>
            <a:r>
              <a:rPr lang="nl-NL" sz="2400" dirty="0"/>
              <a:t>je </a:t>
            </a:r>
            <a:r>
              <a:rPr lang="nl-NL" sz="2400" dirty="0" smtClean="0"/>
              <a:t>?</a:t>
            </a:r>
          </a:p>
          <a:p>
            <a:pPr marL="285750" indent="-285750">
              <a:buFontTx/>
              <a:buChar char="-"/>
            </a:pPr>
            <a:r>
              <a:rPr lang="nl-NL" sz="2400" dirty="0"/>
              <a:t>E</a:t>
            </a:r>
            <a:r>
              <a:rPr lang="nl-NL" sz="2400" dirty="0" smtClean="0"/>
              <a:t>n </a:t>
            </a:r>
            <a:r>
              <a:rPr lang="nl-NL" sz="2400" dirty="0"/>
              <a:t>met welk </a:t>
            </a:r>
            <a:r>
              <a:rPr lang="nl-NL" sz="2400" dirty="0" smtClean="0"/>
              <a:t>doel ? </a:t>
            </a:r>
          </a:p>
          <a:p>
            <a:pPr marL="285750" indent="-285750">
              <a:buFontTx/>
              <a:buChar char="-"/>
            </a:pPr>
            <a:endParaRPr lang="nl-NL" sz="2400" dirty="0"/>
          </a:p>
          <a:p>
            <a:r>
              <a:rPr lang="nl-NL" sz="2400" dirty="0" smtClean="0"/>
              <a:t>-&gt; </a:t>
            </a:r>
            <a:r>
              <a:rPr lang="nl-NL" sz="2400" dirty="0"/>
              <a:t>D</a:t>
            </a:r>
            <a:r>
              <a:rPr lang="nl-NL" sz="2400" dirty="0" smtClean="0"/>
              <a:t>enk </a:t>
            </a:r>
            <a:r>
              <a:rPr lang="nl-NL" sz="2400" dirty="0"/>
              <a:t>je goed na over </a:t>
            </a:r>
            <a:r>
              <a:rPr lang="nl-NL" sz="2400" dirty="0" smtClean="0"/>
              <a:t>de </a:t>
            </a:r>
            <a:r>
              <a:rPr lang="nl-NL" sz="2400" dirty="0"/>
              <a:t>'algemene' gegevens die je </a:t>
            </a:r>
            <a:r>
              <a:rPr lang="nl-NL" sz="2400" dirty="0" smtClean="0"/>
              <a:t> </a:t>
            </a:r>
          </a:p>
          <a:p>
            <a:r>
              <a:rPr lang="nl-NL" sz="2400" dirty="0"/>
              <a:t> </a:t>
            </a:r>
            <a:r>
              <a:rPr lang="nl-NL" sz="2400" dirty="0" smtClean="0"/>
              <a:t>    van </a:t>
            </a:r>
            <a:r>
              <a:rPr lang="nl-NL" sz="2400" dirty="0"/>
              <a:t>respondenten </a:t>
            </a:r>
            <a:r>
              <a:rPr lang="nl-NL" sz="2400" dirty="0" smtClean="0"/>
              <a:t>vraagt </a:t>
            </a:r>
            <a:r>
              <a:rPr lang="nl-NL" sz="2400" dirty="0"/>
              <a:t>zoals </a:t>
            </a:r>
            <a:r>
              <a:rPr lang="nl-NL" sz="2400" dirty="0" smtClean="0"/>
              <a:t>leeftijd, geslacht,  </a:t>
            </a:r>
          </a:p>
          <a:p>
            <a:r>
              <a:rPr lang="nl-NL" sz="2400" dirty="0"/>
              <a:t> </a:t>
            </a:r>
            <a:r>
              <a:rPr lang="nl-NL" sz="2400" dirty="0" smtClean="0"/>
              <a:t>    opleidingsniveau? </a:t>
            </a:r>
          </a:p>
          <a:p>
            <a:endParaRPr lang="nl-NL" sz="2400" dirty="0" smtClean="0"/>
          </a:p>
          <a:p>
            <a:r>
              <a:rPr lang="nl-NL" sz="2400" dirty="0"/>
              <a:t> </a:t>
            </a:r>
            <a:r>
              <a:rPr lang="nl-NL" sz="2400" dirty="0" smtClean="0"/>
              <a:t>    - Zijn deze echt nodig ?</a:t>
            </a:r>
          </a:p>
          <a:p>
            <a:endParaRPr lang="nl-NL" sz="2400" dirty="0" smtClean="0"/>
          </a:p>
          <a:p>
            <a:r>
              <a:rPr lang="nl-NL" sz="2400" dirty="0" smtClean="0"/>
              <a:t>-&gt; En met de combi persoonsgegevens en antwoorden / </a:t>
            </a:r>
          </a:p>
          <a:p>
            <a:r>
              <a:rPr lang="nl-NL" sz="2400" dirty="0"/>
              <a:t> </a:t>
            </a:r>
            <a:r>
              <a:rPr lang="nl-NL" sz="2400" dirty="0" smtClean="0"/>
              <a:t>    transcripties?</a:t>
            </a:r>
          </a:p>
          <a:p>
            <a:endParaRPr lang="nl-NL" sz="2400" dirty="0" smtClean="0"/>
          </a:p>
          <a:p>
            <a:r>
              <a:rPr lang="nl-NL" sz="2400" dirty="0" smtClean="0"/>
              <a:t>     - Hoelang bewaar je het en wanneer vernietigen?</a:t>
            </a:r>
          </a:p>
          <a:p>
            <a:endParaRPr lang="nl-NL" sz="2400" dirty="0" smtClean="0"/>
          </a:p>
        </p:txBody>
      </p:sp>
    </p:spTree>
    <p:extLst>
      <p:ext uri="{BB962C8B-B14F-4D97-AF65-F5344CB8AC3E}">
        <p14:creationId xmlns:p14="http://schemas.microsoft.com/office/powerpoint/2010/main" val="68664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771800" y="517132"/>
            <a:ext cx="5180598" cy="523220"/>
          </a:xfrm>
          <a:prstGeom prst="rect">
            <a:avLst/>
          </a:prstGeom>
          <a:noFill/>
        </p:spPr>
        <p:txBody>
          <a:bodyPr wrap="square" rtlCol="0">
            <a:spAutoFit/>
          </a:bodyPr>
          <a:lstStyle/>
          <a:p>
            <a:r>
              <a:rPr lang="nl-NL" sz="2800" b="1" dirty="0" smtClean="0">
                <a:solidFill>
                  <a:schemeClr val="bg1"/>
                </a:solidFill>
              </a:rPr>
              <a:t>Definitie persoonsgegeven</a:t>
            </a:r>
            <a:endParaRPr lang="nl-NL" sz="2800" b="1" dirty="0">
              <a:solidFill>
                <a:schemeClr val="bg1"/>
              </a:solidFill>
            </a:endParaRPr>
          </a:p>
        </p:txBody>
      </p:sp>
      <p:sp>
        <p:nvSpPr>
          <p:cNvPr id="4" name="Title 1"/>
          <p:cNvSpPr txBox="1">
            <a:spLocks/>
          </p:cNvSpPr>
          <p:nvPr/>
        </p:nvSpPr>
        <p:spPr>
          <a:xfrm>
            <a:off x="394094" y="1700808"/>
            <a:ext cx="8426377" cy="4608512"/>
          </a:xfrm>
          <a:prstGeom prst="rect">
            <a:avLst/>
          </a:prstGeom>
        </p:spPr>
        <p:txBody>
          <a:bodyPr vert="horz" lIns="91440" tIns="45720" rIns="91440" bIns="45720" rtlCol="0" anchor="t">
            <a:normAutofit/>
          </a:bodyPr>
          <a:lstStyle/>
          <a:p>
            <a:pPr marL="0" marR="0" lvl="0" indent="0" algn="l" defTabSz="457200" rtl="0" eaLnBrk="1" fontAlgn="auto" latinLnBrk="0" hangingPunct="1">
              <a:spcBef>
                <a:spcPct val="0"/>
              </a:spcBef>
              <a:spcAft>
                <a:spcPts val="600"/>
              </a:spcAft>
              <a:buClrTx/>
              <a:buSzTx/>
              <a:buFontTx/>
              <a:buNone/>
              <a:tabLst/>
              <a:defRPr/>
            </a:pPr>
            <a:endParaRPr kumimoji="0" lang="en-US" sz="1600" b="0" i="0" u="none" strike="noStrike" kern="1200" cap="none" spc="0" normalizeH="0" baseline="0" noProof="0" dirty="0">
              <a:ln>
                <a:noFill/>
              </a:ln>
              <a:effectLst/>
              <a:uLnTx/>
              <a:uFillTx/>
              <a:latin typeface="Calibri"/>
              <a:ea typeface="+mj-ea"/>
              <a:cs typeface="Calibri"/>
            </a:endParaRPr>
          </a:p>
        </p:txBody>
      </p:sp>
      <p:sp>
        <p:nvSpPr>
          <p:cNvPr id="5" name="Tijdelijke aanduiding voor inhoud 4"/>
          <p:cNvSpPr>
            <a:spLocks noGrp="1"/>
          </p:cNvSpPr>
          <p:nvPr>
            <p:ph idx="1"/>
          </p:nvPr>
        </p:nvSpPr>
        <p:spPr>
          <a:xfrm>
            <a:off x="492482" y="1973540"/>
            <a:ext cx="8229600" cy="4525963"/>
          </a:xfrm>
        </p:spPr>
        <p:txBody>
          <a:bodyPr/>
          <a:lstStyle/>
          <a:p>
            <a:pPr marL="11151" indent="0">
              <a:buClr>
                <a:srgbClr val="050505"/>
              </a:buClr>
              <a:buNone/>
              <a:tabLst>
                <a:tab pos="276444" algn="l"/>
              </a:tabLst>
            </a:pPr>
            <a:r>
              <a:rPr lang="nl-NL" sz="2000" b="1" dirty="0" smtClean="0"/>
              <a:t>Persoonsgegevens</a:t>
            </a:r>
          </a:p>
          <a:p>
            <a:pPr marL="276444" indent="-265293">
              <a:buClr>
                <a:srgbClr val="050505"/>
              </a:buClr>
              <a:tabLst>
                <a:tab pos="276444" algn="l"/>
              </a:tabLst>
            </a:pPr>
            <a:r>
              <a:rPr lang="nl-NL" sz="2000" dirty="0" smtClean="0"/>
              <a:t>Elk gegeven over een (levend / natuurlijk) persoon</a:t>
            </a:r>
          </a:p>
          <a:p>
            <a:pPr marL="276444" indent="-265293">
              <a:spcBef>
                <a:spcPts val="397"/>
              </a:spcBef>
              <a:buClr>
                <a:srgbClr val="050505"/>
              </a:buClr>
              <a:tabLst>
                <a:tab pos="276444" algn="l"/>
              </a:tabLst>
            </a:pPr>
            <a:r>
              <a:rPr lang="nl-NL" sz="2000" dirty="0" smtClean="0"/>
              <a:t>Direct of indirect identificerend/identificeerbaar</a:t>
            </a:r>
          </a:p>
          <a:p>
            <a:pPr marL="276444" indent="-265293">
              <a:spcBef>
                <a:spcPts val="397"/>
              </a:spcBef>
              <a:buClr>
                <a:srgbClr val="050505"/>
              </a:buClr>
              <a:tabLst>
                <a:tab pos="276444" algn="l"/>
              </a:tabLst>
            </a:pPr>
            <a:r>
              <a:rPr lang="nl-NL" sz="2000" dirty="0" smtClean="0"/>
              <a:t>Mogelijkheid tot herleiding (context)</a:t>
            </a:r>
          </a:p>
          <a:p>
            <a:pPr marL="276444" indent="-265293">
              <a:spcBef>
                <a:spcPts val="397"/>
              </a:spcBef>
              <a:buClr>
                <a:srgbClr val="050505"/>
              </a:buClr>
              <a:tabLst>
                <a:tab pos="276444" algn="l"/>
              </a:tabLst>
            </a:pPr>
            <a:endParaRPr lang="nl-NL" sz="800" dirty="0" smtClean="0"/>
          </a:p>
          <a:p>
            <a:pPr marL="276444" indent="-265293">
              <a:spcBef>
                <a:spcPts val="397"/>
              </a:spcBef>
              <a:buClr>
                <a:srgbClr val="050505"/>
              </a:buClr>
              <a:tabLst>
                <a:tab pos="276444" algn="l"/>
              </a:tabLst>
            </a:pPr>
            <a:r>
              <a:rPr lang="nl-NL" sz="2000" b="1" dirty="0" smtClean="0">
                <a:solidFill>
                  <a:srgbClr val="FFC000"/>
                </a:solidFill>
              </a:rPr>
              <a:t>Bijzondere persoonsgegevens</a:t>
            </a:r>
          </a:p>
          <a:p>
            <a:pPr marL="0" indent="0">
              <a:buNone/>
            </a:pPr>
            <a:endParaRPr lang="nl-NL"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4773" y="5352716"/>
            <a:ext cx="2301043" cy="120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https://www.fipe.net/blog/wp-content/uploads/2016/02/WhatsMyIP.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7288" y="5337414"/>
            <a:ext cx="3020566" cy="12864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639823">
            <a:off x="6558222" y="4954925"/>
            <a:ext cx="2450739" cy="1521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rot="682333">
            <a:off x="5514083" y="3908579"/>
            <a:ext cx="2897588" cy="369332"/>
          </a:xfrm>
          <a:prstGeom prst="rect">
            <a:avLst/>
          </a:prstGeom>
          <a:noFill/>
        </p:spPr>
        <p:txBody>
          <a:bodyPr wrap="none" rtlCol="0">
            <a:spAutoFit/>
          </a:bodyPr>
          <a:lstStyle/>
          <a:p>
            <a:r>
              <a:rPr lang="nl-NL" dirty="0" smtClean="0">
                <a:solidFill>
                  <a:srgbClr val="00B050"/>
                </a:solidFill>
              </a:rPr>
              <a:t>Gevoelige persoonsgegevens</a:t>
            </a:r>
            <a:endParaRPr lang="nl-NL" dirty="0">
              <a:solidFill>
                <a:srgbClr val="00B050"/>
              </a:solidFill>
            </a:endParaRPr>
          </a:p>
        </p:txBody>
      </p:sp>
    </p:spTree>
    <p:extLst>
      <p:ext uri="{BB962C8B-B14F-4D97-AF65-F5344CB8AC3E}">
        <p14:creationId xmlns:p14="http://schemas.microsoft.com/office/powerpoint/2010/main" val="37304903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843808" y="476672"/>
            <a:ext cx="5402041" cy="523220"/>
          </a:xfrm>
          <a:prstGeom prst="rect">
            <a:avLst/>
          </a:prstGeom>
          <a:noFill/>
        </p:spPr>
        <p:txBody>
          <a:bodyPr wrap="square" rtlCol="0">
            <a:spAutoFit/>
          </a:bodyPr>
          <a:lstStyle/>
          <a:p>
            <a:r>
              <a:rPr lang="nl-NL" sz="2800" b="1" dirty="0" smtClean="0">
                <a:solidFill>
                  <a:schemeClr val="bg1"/>
                </a:solidFill>
              </a:rPr>
              <a:t>Bijzondere persoonsgegevens</a:t>
            </a:r>
            <a:endParaRPr lang="nl-NL" sz="2800" b="1" dirty="0">
              <a:solidFill>
                <a:schemeClr val="bg1"/>
              </a:solidFill>
            </a:endParaRPr>
          </a:p>
        </p:txBody>
      </p:sp>
      <p:sp>
        <p:nvSpPr>
          <p:cNvPr id="4" name="Title 1"/>
          <p:cNvSpPr txBox="1">
            <a:spLocks/>
          </p:cNvSpPr>
          <p:nvPr/>
        </p:nvSpPr>
        <p:spPr>
          <a:xfrm>
            <a:off x="394094" y="1700808"/>
            <a:ext cx="8426377" cy="4608512"/>
          </a:xfrm>
          <a:prstGeom prst="rect">
            <a:avLst/>
          </a:prstGeom>
        </p:spPr>
        <p:txBody>
          <a:bodyPr vert="horz" lIns="91440" tIns="45720" rIns="91440" bIns="45720" rtlCol="0" anchor="t">
            <a:normAutofit/>
          </a:bodyPr>
          <a:lstStyle/>
          <a:p>
            <a:pPr marL="0" marR="0" lvl="0" indent="0" algn="l" defTabSz="457200" rtl="0" eaLnBrk="1" fontAlgn="auto" latinLnBrk="0" hangingPunct="1">
              <a:spcBef>
                <a:spcPct val="0"/>
              </a:spcBef>
              <a:spcAft>
                <a:spcPts val="600"/>
              </a:spcAft>
              <a:buClrTx/>
              <a:buSzTx/>
              <a:buFontTx/>
              <a:buNone/>
              <a:tabLst/>
              <a:defRPr/>
            </a:pPr>
            <a:endParaRPr kumimoji="0" lang="en-US" sz="1600" b="0" i="0" u="none" strike="noStrike" kern="1200" cap="none" spc="0" normalizeH="0" baseline="0" noProof="0" dirty="0">
              <a:ln>
                <a:noFill/>
              </a:ln>
              <a:effectLst/>
              <a:uLnTx/>
              <a:uFillTx/>
              <a:latin typeface="Calibri"/>
              <a:ea typeface="+mj-ea"/>
              <a:cs typeface="Calibri"/>
            </a:endParaRPr>
          </a:p>
        </p:txBody>
      </p:sp>
      <p:sp>
        <p:nvSpPr>
          <p:cNvPr id="5" name="Tijdelijke aanduiding voor inhoud 4"/>
          <p:cNvSpPr>
            <a:spLocks noGrp="1"/>
          </p:cNvSpPr>
          <p:nvPr>
            <p:ph idx="1"/>
          </p:nvPr>
        </p:nvSpPr>
        <p:spPr>
          <a:xfrm>
            <a:off x="394094" y="1783357"/>
            <a:ext cx="8245403" cy="4813995"/>
          </a:xfrm>
        </p:spPr>
        <p:txBody>
          <a:bodyPr>
            <a:normAutofit fontScale="92500" lnSpcReduction="10000"/>
          </a:bodyPr>
          <a:lstStyle/>
          <a:p>
            <a:pPr marL="57150" indent="0">
              <a:buNone/>
            </a:pPr>
            <a:r>
              <a:rPr lang="nl-NL" sz="2600" b="1" dirty="0" smtClean="0"/>
              <a:t>Bijzondere </a:t>
            </a:r>
            <a:r>
              <a:rPr lang="nl-NL" sz="2600" b="1" dirty="0"/>
              <a:t>persoonsgegevens </a:t>
            </a:r>
            <a:r>
              <a:rPr lang="nl-NL" sz="2000" dirty="0"/>
              <a:t>zijn gegevens over iemands</a:t>
            </a:r>
            <a:r>
              <a:rPr lang="nl-NL" sz="2000" dirty="0" smtClean="0"/>
              <a:t>:</a:t>
            </a:r>
          </a:p>
          <a:p>
            <a:pPr marL="57150" indent="0">
              <a:buNone/>
            </a:pPr>
            <a:endParaRPr lang="nl-NL" sz="2000" dirty="0" smtClean="0"/>
          </a:p>
          <a:p>
            <a:pPr marL="400050"/>
            <a:r>
              <a:rPr lang="nl-NL" sz="2000" dirty="0" smtClean="0"/>
              <a:t>Ras of etnische afkomst;</a:t>
            </a:r>
          </a:p>
          <a:p>
            <a:pPr marL="400050"/>
            <a:r>
              <a:rPr lang="nl-NL" sz="2000" dirty="0" smtClean="0"/>
              <a:t>Politieke opvattingen;</a:t>
            </a:r>
          </a:p>
          <a:p>
            <a:pPr marL="400050"/>
            <a:r>
              <a:rPr lang="nl-NL" sz="2000" dirty="0" smtClean="0"/>
              <a:t>Religieuze of levensbeschouwelijke overtuigingen;</a:t>
            </a:r>
          </a:p>
          <a:p>
            <a:pPr marL="400050"/>
            <a:r>
              <a:rPr lang="nl-NL" sz="2000" dirty="0" smtClean="0"/>
              <a:t>Lidmaatschap van een vakbond;</a:t>
            </a:r>
          </a:p>
          <a:p>
            <a:pPr marL="400050"/>
            <a:r>
              <a:rPr lang="nl-NL" sz="2000" dirty="0" smtClean="0"/>
              <a:t>Genetische of biometrische gegevens (unieke identificatie);</a:t>
            </a:r>
          </a:p>
          <a:p>
            <a:pPr marL="400050"/>
            <a:r>
              <a:rPr lang="nl-NL" sz="2000" dirty="0" smtClean="0"/>
              <a:t>Gezondheid of</a:t>
            </a:r>
          </a:p>
          <a:p>
            <a:pPr marL="400050"/>
            <a:r>
              <a:rPr lang="nl-NL" sz="2000" dirty="0" smtClean="0"/>
              <a:t>Seksuele gedrag of seksuele gerichtheid.</a:t>
            </a:r>
          </a:p>
          <a:p>
            <a:pPr marL="400050"/>
            <a:endParaRPr lang="nl-NL" sz="2000" dirty="0"/>
          </a:p>
          <a:p>
            <a:pPr marL="400050"/>
            <a:r>
              <a:rPr lang="nl-NL" sz="1700" dirty="0" smtClean="0"/>
              <a:t>Gegevens betreffende strafrechtelijke veroordelingen en strafbare feiten of daarmee verband houdende veiligheidsmaatregelen.</a:t>
            </a:r>
          </a:p>
          <a:p>
            <a:pPr marL="0" indent="0">
              <a:buNone/>
            </a:pPr>
            <a:endParaRPr lang="nl-NL" sz="2000" dirty="0"/>
          </a:p>
          <a:p>
            <a:pPr marL="0" indent="0">
              <a:buNone/>
            </a:pPr>
            <a:r>
              <a:rPr lang="nl-NL" sz="2600" b="1" dirty="0" smtClean="0">
                <a:solidFill>
                  <a:srgbClr val="FF0000"/>
                </a:solidFill>
              </a:rPr>
              <a:t>Let op: Verwerking is verboden, tenzij…</a:t>
            </a:r>
            <a:endParaRPr lang="nl-NL" sz="2600" b="1" dirty="0">
              <a:solidFill>
                <a:srgbClr val="FF0000"/>
              </a:solidFill>
            </a:endParaRPr>
          </a:p>
          <a:p>
            <a:pPr marL="0" indent="0">
              <a:buNone/>
            </a:pPr>
            <a:endParaRPr lang="nl-NL" dirty="0"/>
          </a:p>
        </p:txBody>
      </p:sp>
      <p:sp>
        <p:nvSpPr>
          <p:cNvPr id="3" name="Tekstvak 2"/>
          <p:cNvSpPr txBox="1"/>
          <p:nvPr/>
        </p:nvSpPr>
        <p:spPr>
          <a:xfrm>
            <a:off x="4940136" y="6309320"/>
            <a:ext cx="3305713" cy="461665"/>
          </a:xfrm>
          <a:prstGeom prst="rect">
            <a:avLst/>
          </a:prstGeom>
          <a:noFill/>
        </p:spPr>
        <p:txBody>
          <a:bodyPr wrap="none" rtlCol="0">
            <a:spAutoFit/>
          </a:bodyPr>
          <a:lstStyle/>
          <a:p>
            <a:r>
              <a:rPr lang="nl-NL" sz="2400" b="1" dirty="0" smtClean="0">
                <a:solidFill>
                  <a:schemeClr val="accent6">
                    <a:lumMod val="75000"/>
                  </a:schemeClr>
                </a:solidFill>
              </a:rPr>
              <a:t>BSN en kopie </a:t>
            </a:r>
            <a:r>
              <a:rPr lang="nl-NL" sz="2400" b="1" smtClean="0">
                <a:solidFill>
                  <a:schemeClr val="accent6">
                    <a:lumMod val="75000"/>
                  </a:schemeClr>
                </a:solidFill>
              </a:rPr>
              <a:t>ID ook!</a:t>
            </a:r>
            <a:endParaRPr lang="nl-NL" sz="2400" b="1" dirty="0">
              <a:solidFill>
                <a:schemeClr val="accent6">
                  <a:lumMod val="75000"/>
                </a:schemeClr>
              </a:solidFill>
            </a:endParaRPr>
          </a:p>
        </p:txBody>
      </p:sp>
    </p:spTree>
    <p:extLst>
      <p:ext uri="{BB962C8B-B14F-4D97-AF65-F5344CB8AC3E}">
        <p14:creationId xmlns:p14="http://schemas.microsoft.com/office/powerpoint/2010/main" val="20845480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kstvak 3"/>
          <p:cNvSpPr txBox="1"/>
          <p:nvPr/>
        </p:nvSpPr>
        <p:spPr>
          <a:xfrm>
            <a:off x="395536" y="1412776"/>
            <a:ext cx="8748464" cy="5447645"/>
          </a:xfrm>
          <a:prstGeom prst="rect">
            <a:avLst/>
          </a:prstGeom>
          <a:noFill/>
        </p:spPr>
        <p:txBody>
          <a:bodyPr wrap="square" rtlCol="0">
            <a:spAutoFit/>
          </a:bodyPr>
          <a:lstStyle/>
          <a:p>
            <a:endParaRPr lang="nl-NL" sz="1200" dirty="0"/>
          </a:p>
          <a:p>
            <a:r>
              <a:rPr lang="nl-NL" sz="1200" dirty="0"/>
              <a:t>-uitzonderingen opgenomen in de </a:t>
            </a:r>
            <a:r>
              <a:rPr lang="nl-NL" sz="1200" dirty="0" err="1"/>
              <a:t>Avg</a:t>
            </a:r>
            <a:r>
              <a:rPr lang="nl-NL" sz="1200" dirty="0"/>
              <a:t> zelf;</a:t>
            </a:r>
          </a:p>
          <a:p>
            <a:r>
              <a:rPr lang="nl-NL" sz="1200" dirty="0"/>
              <a:t>-betrokkene heeft zijn uitdrukkelijke toestemming gegeven (let op bij kinderen &lt;16, dan ook ouders);</a:t>
            </a:r>
          </a:p>
          <a:p>
            <a:r>
              <a:rPr lang="nl-NL" sz="1200" dirty="0"/>
              <a:t>-verwerking is voor iemand van levensbelang;</a:t>
            </a:r>
          </a:p>
          <a:p>
            <a:r>
              <a:rPr lang="nl-NL" sz="1200" dirty="0"/>
              <a:t>-organisaties zoals kerken, vakbonden en politieke partijen die gegevens verwerken van hun </a:t>
            </a:r>
            <a:r>
              <a:rPr lang="nl-NL" sz="1200" dirty="0" smtClean="0"/>
              <a:t>leden en van  </a:t>
            </a:r>
          </a:p>
          <a:p>
            <a:r>
              <a:rPr lang="nl-NL" sz="1200" dirty="0"/>
              <a:t> </a:t>
            </a:r>
            <a:r>
              <a:rPr lang="nl-NL" sz="1200" dirty="0" smtClean="0"/>
              <a:t> personen in </a:t>
            </a:r>
            <a:r>
              <a:rPr lang="nl-NL" sz="1200" dirty="0"/>
              <a:t>hun netwerk; zij mogen die gegevens alleen met toestemming van de </a:t>
            </a:r>
            <a:r>
              <a:rPr lang="nl-NL" sz="1200" dirty="0" smtClean="0"/>
              <a:t>betrokkene </a:t>
            </a:r>
            <a:r>
              <a:rPr lang="nl-NL" sz="1200" dirty="0"/>
              <a:t>aan derden </a:t>
            </a:r>
            <a:r>
              <a:rPr lang="nl-NL" sz="1200" dirty="0" smtClean="0"/>
              <a:t> </a:t>
            </a:r>
          </a:p>
          <a:p>
            <a:r>
              <a:rPr lang="nl-NL" sz="1200" dirty="0"/>
              <a:t> </a:t>
            </a:r>
            <a:r>
              <a:rPr lang="nl-NL" sz="1200" dirty="0" smtClean="0"/>
              <a:t> verstrekken</a:t>
            </a:r>
            <a:r>
              <a:rPr lang="nl-NL" sz="1200" dirty="0"/>
              <a:t>;</a:t>
            </a:r>
          </a:p>
          <a:p>
            <a:r>
              <a:rPr lang="nl-NL" sz="1200" dirty="0"/>
              <a:t>-de gegevens zijn door de betrokkene zelf openbaar gemaakt;</a:t>
            </a:r>
          </a:p>
          <a:p>
            <a:r>
              <a:rPr lang="nl-NL" sz="1200" dirty="0"/>
              <a:t>-in verband met een rechtszaak, of door rechterlijk macht;</a:t>
            </a:r>
          </a:p>
          <a:p>
            <a:r>
              <a:rPr lang="nl-NL" sz="1200" dirty="0"/>
              <a:t>-op grond van cao-afspraken;</a:t>
            </a:r>
          </a:p>
          <a:p>
            <a:r>
              <a:rPr lang="nl-NL" sz="1200" dirty="0"/>
              <a:t>-in verband met het uitvoeren van een geneeskundige behandelovereenkomst;</a:t>
            </a:r>
          </a:p>
          <a:p>
            <a:r>
              <a:rPr lang="nl-NL" sz="1200" dirty="0"/>
              <a:t>-aanvullende, specifieke uitzonderingen die zijn opgenomen in nationale of EU-wetgeving.</a:t>
            </a:r>
          </a:p>
          <a:p>
            <a:endParaRPr lang="nl-NL" sz="1200" dirty="0"/>
          </a:p>
          <a:p>
            <a:r>
              <a:rPr lang="nl-NL" sz="1200" dirty="0"/>
              <a:t>Sommige gegevens, niet behorend bij de bijzondere gegevens, worden daar wel te gerekend. Deze </a:t>
            </a:r>
            <a:r>
              <a:rPr lang="nl-NL" sz="1200" dirty="0" smtClean="0"/>
              <a:t>zijn </a:t>
            </a:r>
            <a:r>
              <a:rPr lang="nl-NL" sz="1200" dirty="0"/>
              <a:t>gevoeliger dan de overige en vereisen daarom een hoger beschermingsniveau. De AP merkt de </a:t>
            </a:r>
            <a:r>
              <a:rPr lang="nl-NL" sz="1200" dirty="0" smtClean="0"/>
              <a:t>volgende </a:t>
            </a:r>
            <a:r>
              <a:rPr lang="nl-NL" sz="1200" dirty="0"/>
              <a:t>typen gegevens als zodanig aan:</a:t>
            </a:r>
          </a:p>
          <a:p>
            <a:r>
              <a:rPr lang="nl-NL" sz="1200" dirty="0"/>
              <a:t>-gegevens over iemands financiële of economische situatie, zoals salarisgegevens, </a:t>
            </a:r>
            <a:r>
              <a:rPr lang="nl-NL" sz="1200" dirty="0" smtClean="0"/>
              <a:t>betalingsgegevens en </a:t>
            </a:r>
            <a:r>
              <a:rPr lang="nl-NL" sz="1200" dirty="0"/>
              <a:t>gegevens </a:t>
            </a:r>
            <a:r>
              <a:rPr lang="nl-NL" sz="1200" dirty="0" smtClean="0"/>
              <a:t> </a:t>
            </a:r>
          </a:p>
          <a:p>
            <a:r>
              <a:rPr lang="nl-NL" sz="1200" dirty="0"/>
              <a:t> </a:t>
            </a:r>
            <a:r>
              <a:rPr lang="nl-NL" sz="1200" dirty="0" smtClean="0"/>
              <a:t> over </a:t>
            </a:r>
            <a:r>
              <a:rPr lang="nl-NL" sz="1200" dirty="0"/>
              <a:t>(problematische) schulden;</a:t>
            </a:r>
          </a:p>
          <a:p>
            <a:r>
              <a:rPr lang="nl-NL" sz="1200" dirty="0"/>
              <a:t>-gegevens die kunnen leiden tot stigmatisering of uitsluiting van de betrokkenen, zoals </a:t>
            </a:r>
            <a:r>
              <a:rPr lang="nl-NL" sz="1200" dirty="0" smtClean="0"/>
              <a:t>gokverslaving</a:t>
            </a:r>
            <a:r>
              <a:rPr lang="nl-NL" sz="1200" dirty="0"/>
              <a:t>, </a:t>
            </a:r>
            <a:r>
              <a:rPr lang="nl-NL" sz="1200" b="1" dirty="0"/>
              <a:t>prestaties </a:t>
            </a:r>
            <a:r>
              <a:rPr lang="nl-NL" sz="1200" b="1" dirty="0" smtClean="0"/>
              <a:t> </a:t>
            </a:r>
          </a:p>
          <a:p>
            <a:r>
              <a:rPr lang="nl-NL" sz="1200" b="1" dirty="0"/>
              <a:t> </a:t>
            </a:r>
            <a:r>
              <a:rPr lang="nl-NL" sz="1200" b="1" dirty="0" smtClean="0"/>
              <a:t> op school </a:t>
            </a:r>
            <a:r>
              <a:rPr lang="nl-NL" sz="1200" b="1" dirty="0"/>
              <a:t>of werk</a:t>
            </a:r>
            <a:r>
              <a:rPr lang="nl-NL" sz="1200" dirty="0"/>
              <a:t>, of over relatieproblemen;</a:t>
            </a:r>
          </a:p>
          <a:p>
            <a:r>
              <a:rPr lang="nl-NL" sz="1200" dirty="0"/>
              <a:t>-gebruikersnamen, wachtwoorden en andere inloggegevens;</a:t>
            </a:r>
          </a:p>
          <a:p>
            <a:r>
              <a:rPr lang="nl-NL" sz="1200" dirty="0"/>
              <a:t>-gegevens die kunnen worden misbruikt voor (identiteits-)fraude, zoals biometrische gegevens, </a:t>
            </a:r>
            <a:r>
              <a:rPr lang="nl-NL" sz="1200" dirty="0" smtClean="0"/>
              <a:t>kopieën </a:t>
            </a:r>
            <a:r>
              <a:rPr lang="nl-NL" sz="1200" dirty="0"/>
              <a:t>van Ids en </a:t>
            </a:r>
            <a:endParaRPr lang="nl-NL" sz="1200" dirty="0" smtClean="0"/>
          </a:p>
          <a:p>
            <a:r>
              <a:rPr lang="nl-NL" sz="1200" dirty="0"/>
              <a:t> </a:t>
            </a:r>
            <a:r>
              <a:rPr lang="nl-NL" sz="1200" dirty="0" smtClean="0"/>
              <a:t> het </a:t>
            </a:r>
            <a:r>
              <a:rPr lang="nl-NL" sz="1200" dirty="0"/>
              <a:t>BSN;</a:t>
            </a:r>
          </a:p>
          <a:p>
            <a:r>
              <a:rPr lang="nl-NL" sz="1200" dirty="0"/>
              <a:t>-gegevens uit DNA-databanken;</a:t>
            </a:r>
          </a:p>
          <a:p>
            <a:r>
              <a:rPr lang="nl-NL" sz="1200" dirty="0"/>
              <a:t>-gegevens waar een bijzondere, wettelijk bepaalde geheimhoudingsplicht op rust;</a:t>
            </a:r>
          </a:p>
          <a:p>
            <a:r>
              <a:rPr lang="nl-NL" sz="1200" dirty="0"/>
              <a:t>-verwerking blijft achterwege voor zover geheimhoudingsplicht uit hoofde van ambt, beroep of </a:t>
            </a:r>
            <a:r>
              <a:rPr lang="nl-NL" sz="1200" dirty="0" smtClean="0"/>
              <a:t>wettelijk  </a:t>
            </a:r>
          </a:p>
          <a:p>
            <a:r>
              <a:rPr lang="nl-NL" sz="1200" dirty="0"/>
              <a:t> </a:t>
            </a:r>
            <a:r>
              <a:rPr lang="nl-NL" sz="1200" dirty="0" smtClean="0"/>
              <a:t> voorschrift daaraan </a:t>
            </a:r>
            <a:r>
              <a:rPr lang="nl-NL" sz="1200" dirty="0"/>
              <a:t>in de weg staat..</a:t>
            </a:r>
          </a:p>
          <a:p>
            <a:endParaRPr lang="nl-NL" sz="1200" dirty="0"/>
          </a:p>
        </p:txBody>
      </p:sp>
      <p:sp>
        <p:nvSpPr>
          <p:cNvPr id="2" name="Rectangle 1"/>
          <p:cNvSpPr/>
          <p:nvPr/>
        </p:nvSpPr>
        <p:spPr>
          <a:xfrm>
            <a:off x="2843808" y="427891"/>
            <a:ext cx="5819222" cy="707886"/>
          </a:xfrm>
          <a:prstGeom prst="rect">
            <a:avLst/>
          </a:prstGeom>
        </p:spPr>
        <p:txBody>
          <a:bodyPr wrap="none">
            <a:spAutoFit/>
          </a:bodyPr>
          <a:lstStyle/>
          <a:p>
            <a:r>
              <a:rPr lang="nl-NL" sz="2000" b="1" smtClean="0"/>
              <a:t>Verwerken van bijzondere </a:t>
            </a:r>
            <a:r>
              <a:rPr lang="nl-NL" sz="2000" b="1" dirty="0" smtClean="0"/>
              <a:t>persoonsgegevens</a:t>
            </a:r>
          </a:p>
          <a:p>
            <a:r>
              <a:rPr lang="nl-NL" sz="2000" b="1" dirty="0" smtClean="0"/>
              <a:t>Verboden</a:t>
            </a:r>
            <a:r>
              <a:rPr lang="nl-NL" sz="2000" b="1" dirty="0"/>
              <a:t>, tenzij:</a:t>
            </a:r>
          </a:p>
        </p:txBody>
      </p:sp>
      <p:sp>
        <p:nvSpPr>
          <p:cNvPr id="3" name="TextBox 2"/>
          <p:cNvSpPr txBox="1"/>
          <p:nvPr/>
        </p:nvSpPr>
        <p:spPr>
          <a:xfrm>
            <a:off x="6948264" y="1228110"/>
            <a:ext cx="1988045" cy="369332"/>
          </a:xfrm>
          <a:prstGeom prst="rect">
            <a:avLst/>
          </a:prstGeom>
          <a:noFill/>
        </p:spPr>
        <p:txBody>
          <a:bodyPr wrap="none" rtlCol="0">
            <a:spAutoFit/>
          </a:bodyPr>
          <a:lstStyle/>
          <a:p>
            <a:r>
              <a:rPr lang="nl-NL" dirty="0" smtClean="0"/>
              <a:t>achtergrondinfo</a:t>
            </a:r>
            <a:endParaRPr lang="nl-NL" dirty="0"/>
          </a:p>
        </p:txBody>
      </p:sp>
    </p:spTree>
    <p:extLst>
      <p:ext uri="{BB962C8B-B14F-4D97-AF65-F5344CB8AC3E}">
        <p14:creationId xmlns:p14="http://schemas.microsoft.com/office/powerpoint/2010/main" val="18381382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Saxion_Powerpoint_NL">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ucida Sans Unicode">
      <a:majorFont>
        <a:latin typeface="Lucida Sans Unicode"/>
        <a:ea typeface=""/>
        <a:cs typeface=""/>
      </a:majorFont>
      <a:minorFont>
        <a:latin typeface="Lucida Sans Unicode"/>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4742</TotalTime>
  <Words>4071</Words>
  <Application>Microsoft Macintosh PowerPoint</Application>
  <PresentationFormat>Diavoorstelling (4:3)</PresentationFormat>
  <Paragraphs>770</Paragraphs>
  <Slides>40</Slides>
  <Notes>33</Notes>
  <HiddenSlides>17</HiddenSlides>
  <MMClips>0</MMClips>
  <ScaleCrop>false</ScaleCrop>
  <HeadingPairs>
    <vt:vector size="6" baseType="variant">
      <vt:variant>
        <vt:lpstr>Gebruikte lettertypen</vt:lpstr>
      </vt:variant>
      <vt:variant>
        <vt:i4>12</vt:i4>
      </vt:variant>
      <vt:variant>
        <vt:lpstr>Thema</vt:lpstr>
      </vt:variant>
      <vt:variant>
        <vt:i4>1</vt:i4>
      </vt:variant>
      <vt:variant>
        <vt:lpstr>Diatitels</vt:lpstr>
      </vt:variant>
      <vt:variant>
        <vt:i4>40</vt:i4>
      </vt:variant>
    </vt:vector>
  </HeadingPairs>
  <TitlesOfParts>
    <vt:vector size="53" baseType="lpstr">
      <vt:lpstr>Arial Black</vt:lpstr>
      <vt:lpstr>Arial Unicode MS</vt:lpstr>
      <vt:lpstr>Calibri</vt:lpstr>
      <vt:lpstr>Courier New</vt:lpstr>
      <vt:lpstr>Helvetica</vt:lpstr>
      <vt:lpstr>Helvetica Light</vt:lpstr>
      <vt:lpstr>Lucida Sans Unicode</vt:lpstr>
      <vt:lpstr>Museo Sans 500</vt:lpstr>
      <vt:lpstr>Ruda</vt:lpstr>
      <vt:lpstr>Verdana</vt:lpstr>
      <vt:lpstr>Wingdings</vt:lpstr>
      <vt:lpstr>Arial</vt:lpstr>
      <vt:lpstr>Saxion_Powerpoint_NL</vt:lpstr>
      <vt:lpstr> Onderzoek  en de   Algemene Verordening Gegevensbescherming  (AVG / Eng: GDPR)    </vt:lpstr>
      <vt:lpstr>PowerPoint-presentatie</vt:lpstr>
      <vt:lpstr>PowerPoint-presentatie</vt:lpstr>
      <vt:lpstr>PowerPoint-presentatie</vt:lpstr>
      <vt:lpstr>PowerPoint-presentatie</vt:lpstr>
      <vt:lpstr>De PRAKTIJK  Onderzoek en de beginselen van AVG:                           </vt:lpstr>
      <vt:lpstr>PowerPoint-presentatie</vt:lpstr>
      <vt:lpstr>PowerPoint-presentatie</vt:lpstr>
      <vt:lpstr>PowerPoint-presentatie</vt:lpstr>
      <vt:lpstr>PowerPoint-presentatie</vt:lpstr>
      <vt:lpstr>De PRAKTIJK  Onderzoek en de beginselen van AVG:                           </vt:lpstr>
      <vt:lpstr>Speelveld AVG / GDPR</vt:lpstr>
      <vt:lpstr>PowerPoint-presentatie</vt:lpstr>
      <vt:lpstr>PowerPoint-presentatie</vt:lpstr>
      <vt:lpstr>Beginselen AVG</vt:lpstr>
      <vt:lpstr>Beginselen AVG</vt:lpstr>
      <vt:lpstr>PowerPoint-presentatie</vt:lpstr>
      <vt:lpstr>PowerPoint-presentatie</vt:lpstr>
      <vt:lpstr>PowerPoint-presentatie</vt:lpstr>
      <vt:lpstr>Privacy Before Research:  Result: Data Management Plan</vt:lpstr>
      <vt:lpstr>Privacy Before Research: Address the Privacy Principles in the Data Protection Impact Assessment</vt:lpstr>
      <vt:lpstr>De PRAKTIJK  Onderzoek en de beginselen van AVG:                           </vt:lpstr>
      <vt:lpstr>PowerPoint-presentatie</vt:lpstr>
      <vt:lpstr>PowerPoint-presentatie</vt:lpstr>
      <vt:lpstr>De PRAKTIJK  Onderzoek en de beginselen van AVG:                           </vt:lpstr>
      <vt:lpstr>PowerPoint-presentatie</vt:lpstr>
      <vt:lpstr>PowerPoint-presentatie</vt:lpstr>
      <vt:lpstr>PowerPoint-presentatie</vt:lpstr>
      <vt:lpstr>Waarom ‘AVG’ belangrijk voor/bij onderzoek ?</vt:lpstr>
      <vt:lpstr>PowerPoint-presentatie</vt:lpstr>
      <vt:lpstr>PowerPoint-presentatie</vt:lpstr>
      <vt:lpstr>Balancing the legitimate interests of the researcher  and the privacy rights of the individual</vt:lpstr>
      <vt:lpstr>Balancing the legitimate interests of the researcher  and the privacy rights of the individual</vt:lpstr>
      <vt:lpstr>Balancing the legitimate interests of the researcher and the privacy rights of the individual</vt:lpstr>
      <vt:lpstr>3. Balancing. Four Steps.</vt:lpstr>
      <vt:lpstr>PowerPoint-presentatie</vt:lpstr>
      <vt:lpstr>PowerPoint-presentatie</vt:lpstr>
      <vt:lpstr>PowerPoint-presentatie</vt:lpstr>
      <vt:lpstr>PowerPoint-presentatie</vt:lpstr>
      <vt:lpstr>Bedankt voor jullie aandacht, wordt vervolgd .. </vt:lpstr>
    </vt:vector>
  </TitlesOfParts>
  <Company>Buro Haag</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Julia Stobbelaar</dc:creator>
  <cp:lastModifiedBy>Erik van den Beld</cp:lastModifiedBy>
  <cp:revision>262</cp:revision>
  <cp:lastPrinted>2017-10-27T11:15:21Z</cp:lastPrinted>
  <dcterms:created xsi:type="dcterms:W3CDTF">2011-12-07T10:59:38Z</dcterms:created>
  <dcterms:modified xsi:type="dcterms:W3CDTF">2018-01-17T14:31:12Z</dcterms:modified>
</cp:coreProperties>
</file>